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361" r:id="rId5"/>
    <p:sldId id="378" r:id="rId6"/>
    <p:sldId id="350" r:id="rId7"/>
    <p:sldId id="374" r:id="rId8"/>
    <p:sldId id="379" r:id="rId9"/>
    <p:sldId id="382" r:id="rId10"/>
    <p:sldId id="381" r:id="rId11"/>
    <p:sldId id="371" r:id="rId12"/>
    <p:sldId id="380" r:id="rId13"/>
    <p:sldId id="383" r:id="rId14"/>
    <p:sldId id="386" r:id="rId15"/>
    <p:sldId id="384" r:id="rId16"/>
    <p:sldId id="385" r:id="rId17"/>
    <p:sldId id="387" r:id="rId18"/>
    <p:sldId id="388" r:id="rId19"/>
    <p:sldId id="389" r:id="rId20"/>
    <p:sldId id="390" r:id="rId21"/>
    <p:sldId id="391" r:id="rId22"/>
    <p:sldId id="392" r:id="rId23"/>
    <p:sldId id="393" r:id="rId24"/>
    <p:sldId id="271" r:id="rId25"/>
    <p:sldId id="347" r:id="rId26"/>
  </p:sldIdLst>
  <p:sldSz cx="9144000" cy="6858000" type="screen4x3"/>
  <p:notesSz cx="7099300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558FF"/>
    <a:srgbClr val="003399"/>
    <a:srgbClr val="99CCFF"/>
    <a:srgbClr val="0B4C8C"/>
    <a:srgbClr val="009ED6"/>
    <a:srgbClr val="DA3400"/>
    <a:srgbClr val="702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82249" autoAdjust="0"/>
  </p:normalViewPr>
  <p:slideViewPr>
    <p:cSldViewPr>
      <p:cViewPr>
        <p:scale>
          <a:sx n="66" d="100"/>
          <a:sy n="66" d="100"/>
        </p:scale>
        <p:origin x="-564" y="-72"/>
      </p:cViewPr>
      <p:guideLst>
        <p:guide orient="horz" pos="2160"/>
        <p:guide pos="25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19"/>
    </p:cViewPr>
  </p:sorterViewPr>
  <p:notesViewPr>
    <p:cSldViewPr>
      <p:cViewPr varScale="1">
        <p:scale>
          <a:sx n="50" d="100"/>
          <a:sy n="50" d="100"/>
        </p:scale>
        <p:origin x="-1944" y="-96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pPr>
              <a:defRPr/>
            </a:pPr>
            <a:fld id="{B3410462-FF8A-4CFB-8E84-2E8292776B98}" type="datetimeFigureOut">
              <a:rPr lang="ru-RU"/>
              <a:pPr>
                <a:defRPr/>
              </a:pPr>
              <a:t>25.05.2012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pPr>
              <a:defRPr/>
            </a:pPr>
            <a:fld id="{A23490FB-4A03-4E23-817A-548EE9AB2C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7260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2F9AABF1-EF32-4C0A-95C1-780F14E28F42}" type="datetimeFigureOut">
              <a:rPr lang="ru-RU"/>
              <a:pPr>
                <a:defRPr/>
              </a:pPr>
              <a:t>25.05.2012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r>
              <a:rPr lang="ru-RU" noProof="0" dirty="0" smtClean="0"/>
              <a:t>Ш</a:t>
            </a:r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768F0B4-1BF3-48C9-80DD-2064DDACDB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5001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Рассказать</a:t>
            </a:r>
            <a:r>
              <a:rPr lang="ru-RU" baseline="0" dirty="0" smtClean="0"/>
              <a:t> про опыт отключения кэш-системы и насколько вырос трафик на внешнем канале.</a:t>
            </a:r>
          </a:p>
          <a:p>
            <a:r>
              <a:rPr lang="ru-RU" baseline="0" dirty="0" smtClean="0"/>
              <a:t>- Уменьшение очередей на </a:t>
            </a:r>
            <a:r>
              <a:rPr lang="ru-RU" baseline="0" dirty="0" err="1" smtClean="0"/>
              <a:t>бордер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рутерах</a:t>
            </a: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8F0B4-1BF3-48C9-80DD-2064DDACDBC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74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5429FD-2CCA-4FD5-8703-2C97B9D01A70}" type="slidenum">
              <a:rPr lang="he-IL" smtClean="0"/>
              <a:pPr/>
              <a:t>4</a:t>
            </a:fld>
            <a:endParaRPr lang="en-US" smtClean="0"/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4021088" y="9721869"/>
            <a:ext cx="3076672" cy="51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9028" tIns="49514" rIns="99028" bIns="49514" anchor="b"/>
          <a:lstStyle/>
          <a:p>
            <a:pPr rtl="0"/>
            <a:fld id="{C17F9DFE-589E-4323-860E-0F9A1F288FEE}" type="slidenum">
              <a:rPr lang="he-IL" sz="1200"/>
              <a:pPr rtl="0"/>
              <a:t>4</a:t>
            </a:fld>
            <a:endParaRPr lang="en-US" sz="1200" dirty="0"/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3338" cy="3836988"/>
          </a:xfrm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8699" y="4860089"/>
            <a:ext cx="5681905" cy="4606253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latin typeface="Arial" charset="0"/>
              </a:rPr>
              <a:t>Remove this slide </a:t>
            </a:r>
            <a:endParaRPr lang="he-IL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Как пример – рассказать</a:t>
            </a:r>
            <a:r>
              <a:rPr lang="ru-RU" baseline="0" dirty="0" smtClean="0"/>
              <a:t> о тестах в </a:t>
            </a:r>
            <a:r>
              <a:rPr lang="ru-RU" baseline="0" dirty="0" err="1" smtClean="0"/>
              <a:t>Таттелекоме</a:t>
            </a:r>
            <a:r>
              <a:rPr lang="ru-RU" baseline="0" dirty="0" smtClean="0"/>
              <a:t>. Что без кэша, что с кэшем.</a:t>
            </a:r>
          </a:p>
          <a:p>
            <a:r>
              <a:rPr lang="ru-RU" dirty="0" smtClean="0"/>
              <a:t>Абонент хочет смотреть видео без задержек, слушать музыку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8F0B4-1BF3-48C9-80DD-2064DDACDBC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032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Короткие ролики с </a:t>
            </a:r>
            <a:r>
              <a:rPr lang="en-US" dirty="0" err="1" smtClean="0"/>
              <a:t>Yuotube</a:t>
            </a:r>
            <a:r>
              <a:rPr lang="en-US" dirty="0" smtClean="0"/>
              <a:t>, </a:t>
            </a:r>
            <a:r>
              <a:rPr lang="en-US" dirty="0" err="1" smtClean="0"/>
              <a:t>Rutube</a:t>
            </a:r>
            <a:r>
              <a:rPr lang="en-US" dirty="0" smtClean="0"/>
              <a:t> </a:t>
            </a:r>
            <a:r>
              <a:rPr lang="ru-RU" dirty="0" smtClean="0"/>
              <a:t>и других ресурсов </a:t>
            </a:r>
            <a:r>
              <a:rPr lang="ru-RU" dirty="0" err="1" smtClean="0"/>
              <a:t>грузяться</a:t>
            </a:r>
            <a:r>
              <a:rPr lang="ru-RU" dirty="0" smtClean="0"/>
              <a:t> моментально**</a:t>
            </a:r>
          </a:p>
          <a:p>
            <a:r>
              <a:rPr lang="ru-RU" dirty="0" smtClean="0"/>
              <a:t>Смотреть видео можно без буферизации и ожиданий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8F0B4-1BF3-48C9-80DD-2064DDACDBCA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04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Рассказать</a:t>
            </a:r>
            <a:r>
              <a:rPr lang="ru-RU" baseline="0" dirty="0" smtClean="0"/>
              <a:t> про опыт отключения кэш-системы и насколько вырос трафик на внешнем канале.</a:t>
            </a:r>
          </a:p>
          <a:p>
            <a:r>
              <a:rPr lang="ru-RU" baseline="0" dirty="0" smtClean="0"/>
              <a:t>- Уменьшение очередей на </a:t>
            </a:r>
            <a:r>
              <a:rPr lang="ru-RU" baseline="0" dirty="0" err="1" smtClean="0"/>
              <a:t>бордер</a:t>
            </a:r>
            <a:r>
              <a:rPr lang="ru-RU" baseline="0" dirty="0" smtClean="0"/>
              <a:t> </a:t>
            </a:r>
            <a:r>
              <a:rPr lang="ru-RU" baseline="0" dirty="0" err="1" smtClean="0"/>
              <a:t>рутерах</a:t>
            </a: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8F0B4-1BF3-48C9-80DD-2064DDACDBC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74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A98BA9-AC10-4A59-9FD4-4DFADC2243CA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68F0B4-1BF3-48C9-80DD-2064DDACDBCA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3680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38304" y="3786190"/>
            <a:ext cx="6505596" cy="990600"/>
          </a:xfrm>
        </p:spPr>
        <p:txBody>
          <a:bodyPr anchor="t"/>
          <a:lstStyle>
            <a:lvl1pPr algn="r">
              <a:defRPr sz="3200" b="1"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5072074"/>
            <a:ext cx="5429288" cy="566726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/>
          <p:nvPr userDrawn="1"/>
        </p:nvCxnSpPr>
        <p:spPr>
          <a:xfrm>
            <a:off x="357188" y="1212850"/>
            <a:ext cx="85010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ая соединительная линия 4"/>
          <p:cNvSpPr>
            <a:spLocks noChangeShapeType="1"/>
          </p:cNvSpPr>
          <p:nvPr userDrawn="1"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 userDrawn="1"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 userDrawn="1"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 userDrawn="1"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857356" y="274638"/>
            <a:ext cx="4619644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асибо. Черно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Прямая со стрелкой 6"/>
          <p:cNvCxnSpPr/>
          <p:nvPr userDrawn="1"/>
        </p:nvCxnSpPr>
        <p:spPr>
          <a:xfrm>
            <a:off x="357188" y="1212850"/>
            <a:ext cx="85010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928794" y="152400"/>
            <a:ext cx="5786478" cy="990600"/>
          </a:xfrm>
        </p:spPr>
        <p:txBody>
          <a:bodyPr/>
          <a:lstStyle>
            <a:lvl1pPr algn="ctr"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BEEAD-D599-4860-80B6-534C3D69DD5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UFTS корпоративный строги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 стрелкой 3"/>
          <p:cNvCxnSpPr/>
          <p:nvPr userDrawn="1"/>
        </p:nvCxnSpPr>
        <p:spPr>
          <a:xfrm>
            <a:off x="428625" y="1141413"/>
            <a:ext cx="8286750" cy="1587"/>
          </a:xfrm>
          <a:prstGeom prst="straightConnector1">
            <a:avLst/>
          </a:prstGeom>
          <a:ln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Прямая соединительная линия 4"/>
          <p:cNvSpPr>
            <a:spLocks noChangeShapeType="1"/>
          </p:cNvSpPr>
          <p:nvPr userDrawn="1"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 userDrawn="1"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2" descr="C:\Users\avakov\Pictures\UFTS\UFTS small bmp.bmp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3" y="214290"/>
            <a:ext cx="6757987" cy="785818"/>
          </a:xfrm>
        </p:spPr>
        <p:txBody>
          <a:bodyPr anchor="ctr"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28596" y="1420198"/>
            <a:ext cx="8286808" cy="4866322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4000500" y="6429375"/>
            <a:ext cx="1981200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FEF55FC4-9B90-47BE-9CC7-2D040E43FAF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2060"/>
              </a:solidFill>
            </a:endParaRPr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 userDrawn="1"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 userDrawn="1"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>
                <a:solidFill>
                  <a:srgbClr val="00206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rgbClr val="002060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 userDrawn="1"/>
        </p:nvCxnSpPr>
        <p:spPr>
          <a:xfrm>
            <a:off x="357188" y="1212850"/>
            <a:ext cx="85010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ая соединительная линия 5"/>
          <p:cNvSpPr>
            <a:spLocks noChangeShapeType="1"/>
          </p:cNvSpPr>
          <p:nvPr userDrawn="1"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Равнобедренный треугольник 6"/>
          <p:cNvSpPr>
            <a:spLocks noChangeAspect="1"/>
          </p:cNvSpPr>
          <p:nvPr userDrawn="1"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28600"/>
            <a:ext cx="6900882" cy="9144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 стрелкой 6"/>
          <p:cNvCxnSpPr/>
          <p:nvPr userDrawn="1"/>
        </p:nvCxnSpPr>
        <p:spPr>
          <a:xfrm>
            <a:off x="357188" y="1212850"/>
            <a:ext cx="85010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ая соединительная линия 7"/>
          <p:cNvSpPr>
            <a:spLocks noChangeShapeType="1"/>
          </p:cNvSpPr>
          <p:nvPr userDrawn="1"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 userDrawn="1"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28600"/>
            <a:ext cx="6900882" cy="9144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rgbClr val="002060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 стрелкой 2"/>
          <p:cNvCxnSpPr/>
          <p:nvPr userDrawn="1"/>
        </p:nvCxnSpPr>
        <p:spPr>
          <a:xfrm>
            <a:off x="357188" y="1212850"/>
            <a:ext cx="85010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ая соединительная линия 3"/>
          <p:cNvSpPr>
            <a:spLocks noChangeShapeType="1"/>
          </p:cNvSpPr>
          <p:nvPr userDrawn="1"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Равнобедренный треугольник 4"/>
          <p:cNvSpPr>
            <a:spLocks noChangeAspect="1"/>
          </p:cNvSpPr>
          <p:nvPr userDrawn="1"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28600"/>
            <a:ext cx="6829444" cy="91440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 стрелкой 1"/>
          <p:cNvCxnSpPr/>
          <p:nvPr userDrawn="1"/>
        </p:nvCxnSpPr>
        <p:spPr>
          <a:xfrm>
            <a:off x="357188" y="1212850"/>
            <a:ext cx="85010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ая соединительная линия 2"/>
          <p:cNvSpPr>
            <a:spLocks noChangeShapeType="1"/>
          </p:cNvSpPr>
          <p:nvPr userDrawn="1"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4" name="Равнобедренный треугольник 3"/>
          <p:cNvSpPr>
            <a:spLocks noChangeAspect="1"/>
          </p:cNvSpPr>
          <p:nvPr userDrawn="1"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cxnSp>
        <p:nvCxnSpPr>
          <p:cNvPr id="6" name="Прямая со стрелкой 5"/>
          <p:cNvCxnSpPr/>
          <p:nvPr userDrawn="1"/>
        </p:nvCxnSpPr>
        <p:spPr>
          <a:xfrm>
            <a:off x="357188" y="1212850"/>
            <a:ext cx="85010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ая соединительная линия 6"/>
          <p:cNvSpPr>
            <a:spLocks noChangeShapeType="1"/>
          </p:cNvSpPr>
          <p:nvPr userDrawn="1"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 userDrawn="1"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rgbClr val="002060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1214422"/>
            <a:ext cx="5715000" cy="4805378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57375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002060"/>
              </a:solidFill>
            </a:endParaRPr>
          </a:p>
        </p:txBody>
      </p:sp>
      <p:cxnSp>
        <p:nvCxnSpPr>
          <p:cNvPr id="6" name="Прямая со стрелкой 5"/>
          <p:cNvCxnSpPr/>
          <p:nvPr userDrawn="1"/>
        </p:nvCxnSpPr>
        <p:spPr>
          <a:xfrm>
            <a:off x="357188" y="1212850"/>
            <a:ext cx="850106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ая соединительная линия 6"/>
          <p:cNvSpPr>
            <a:spLocks noChangeShapeType="1"/>
          </p:cNvSpPr>
          <p:nvPr userDrawn="1"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 userDrawn="1"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500856"/>
            <a:ext cx="6829444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rgbClr val="00206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>
                <a:solidFill>
                  <a:srgbClr val="002060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>
                <a:solidFill>
                  <a:srgbClr val="002060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1928813" y="152400"/>
            <a:ext cx="675798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3193CB-F2AE-46DC-A87C-8DD36479E7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  <p:sldLayoutId id="2147484039" r:id="rId12"/>
    <p:sldLayoutId id="2147484040" r:id="rId13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mbr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3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0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3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Кэширование трафика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429375"/>
            <a:ext cx="1981200" cy="365125"/>
          </a:xfrm>
        </p:spPr>
        <p:txBody>
          <a:bodyPr/>
          <a:lstStyle/>
          <a:p>
            <a:pPr>
              <a:defRPr/>
            </a:pPr>
            <a:fld id="{FEF55FC4-9B90-47BE-9CC7-2D040E43FAF1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КРОСС 2012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Оценочный </a:t>
            </a:r>
            <a:r>
              <a:rPr lang="ru-RU" dirty="0" smtClean="0"/>
              <a:t>пример </a:t>
            </a:r>
            <a:r>
              <a:rPr lang="ru-RU" dirty="0"/>
              <a:t>расчета </a:t>
            </a:r>
            <a:r>
              <a:rPr lang="ru-RU" u="sng" dirty="0">
                <a:solidFill>
                  <a:srgbClr val="FF0000"/>
                </a:solidFill>
              </a:rPr>
              <a:t>прямой </a:t>
            </a:r>
            <a:r>
              <a:rPr lang="ru-RU" dirty="0" smtClean="0"/>
              <a:t>окупаемости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F55FC4-9B90-47BE-9CC7-2D040E43FAF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/>
        </p:nvSpPr>
        <p:spPr bwMode="auto">
          <a:xfrm>
            <a:off x="0" y="4389310"/>
            <a:ext cx="9144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  <a:cs typeface="+mn-cs"/>
              </a:rPr>
              <a:t>Срок окупаемости 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  <a:cs typeface="+mn-cs"/>
              </a:rPr>
              <a:t>~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cs typeface="+mn-cs"/>
              </a:rPr>
              <a:t>11</a:t>
            </a:r>
            <a:r>
              <a:rPr lang="en-US" sz="2400" b="1" dirty="0" smtClean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  <a:cs typeface="+mn-cs"/>
              </a:rPr>
              <a:t>месяцев</a:t>
            </a:r>
            <a:endParaRPr lang="en-US" sz="24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0" name="Content Placeholder 2"/>
          <p:cNvSpPr>
            <a:spLocks noGrp="1"/>
          </p:cNvSpPr>
          <p:nvPr/>
        </p:nvSpPr>
        <p:spPr bwMode="auto">
          <a:xfrm>
            <a:off x="345976" y="3212976"/>
            <a:ext cx="860444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ru-RU" sz="2400" u="sng" dirty="0">
                <a:solidFill>
                  <a:srgbClr val="002060"/>
                </a:solidFill>
                <a:latin typeface="+mn-lt"/>
                <a:cs typeface="+mn-cs"/>
              </a:rPr>
              <a:t>То есть в ближайший </a:t>
            </a:r>
            <a:r>
              <a:rPr lang="ru-RU" sz="2400" u="sng" dirty="0" smtClean="0">
                <a:solidFill>
                  <a:srgbClr val="002060"/>
                </a:solidFill>
                <a:latin typeface="+mn-lt"/>
                <a:cs typeface="+mn-cs"/>
              </a:rPr>
              <a:t>год расширять внешний канал не потребуется</a:t>
            </a:r>
            <a:endParaRPr lang="en-US" sz="2400" u="sng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11" name="Content Placeholder 2"/>
          <p:cNvSpPr>
            <a:spLocks noGrp="1"/>
          </p:cNvSpPr>
          <p:nvPr/>
        </p:nvSpPr>
        <p:spPr bwMode="auto">
          <a:xfrm>
            <a:off x="330019" y="5949280"/>
            <a:ext cx="848396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ru-RU" sz="1200" b="1" dirty="0" smtClean="0">
                <a:solidFill>
                  <a:srgbClr val="002060"/>
                </a:solidFill>
                <a:latin typeface="+mn-lt"/>
                <a:cs typeface="+mn-cs"/>
              </a:rPr>
              <a:t>* включают монтаж, запуск и сервис за 1-ый год</a:t>
            </a:r>
            <a:endParaRPr lang="en-US" sz="12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"/>
          </p:nvPr>
        </p:nvSpPr>
        <p:spPr>
          <a:xfrm>
            <a:off x="428596" y="1196752"/>
            <a:ext cx="8286808" cy="166278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Параметры кэш-системы:</a:t>
            </a:r>
          </a:p>
          <a:p>
            <a:r>
              <a:rPr lang="ru-RU" dirty="0"/>
              <a:t>Средняя эффективность кэш-системы </a:t>
            </a:r>
            <a:r>
              <a:rPr lang="en-US" dirty="0"/>
              <a:t>~ 35%</a:t>
            </a:r>
          </a:p>
          <a:p>
            <a:r>
              <a:rPr lang="ru-RU" dirty="0"/>
              <a:t>Экономия полосы – 700 </a:t>
            </a:r>
            <a:r>
              <a:rPr lang="ru-RU" dirty="0" smtClean="0"/>
              <a:t>Мбит/сек</a:t>
            </a:r>
          </a:p>
          <a:p>
            <a:r>
              <a:rPr lang="ru-RU" dirty="0"/>
              <a:t>Стоимость кэш-системы с услугами* </a:t>
            </a:r>
            <a:r>
              <a:rPr lang="en-US" dirty="0"/>
              <a:t>~</a:t>
            </a:r>
            <a:r>
              <a:rPr lang="ru-RU" dirty="0"/>
              <a:t> </a:t>
            </a:r>
            <a:r>
              <a:rPr lang="en-US" dirty="0"/>
              <a:t>9 </a:t>
            </a:r>
            <a:r>
              <a:rPr lang="ru-RU" dirty="0"/>
              <a:t>млн.</a:t>
            </a:r>
            <a:endParaRPr lang="en-US" dirty="0"/>
          </a:p>
          <a:p>
            <a:endParaRPr lang="ru-RU" dirty="0"/>
          </a:p>
        </p:txBody>
      </p:sp>
      <p:sp>
        <p:nvSpPr>
          <p:cNvPr id="14" name="Content Placeholder 2"/>
          <p:cNvSpPr>
            <a:spLocks noGrp="1"/>
          </p:cNvSpPr>
          <p:nvPr/>
        </p:nvSpPr>
        <p:spPr bwMode="auto">
          <a:xfrm>
            <a:off x="0" y="4792555"/>
            <a:ext cx="9144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ru-RU" sz="4400" b="1" dirty="0" smtClean="0">
                <a:solidFill>
                  <a:srgbClr val="FF0000"/>
                </a:solidFill>
                <a:latin typeface="+mn-lt"/>
                <a:cs typeface="+mn-cs"/>
              </a:rPr>
              <a:t>+</a:t>
            </a:r>
            <a:endParaRPr lang="en-US" sz="44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5" name="Content Placeholder 2"/>
          <p:cNvSpPr>
            <a:spLocks noGrp="1"/>
          </p:cNvSpPr>
          <p:nvPr/>
        </p:nvSpPr>
        <p:spPr bwMode="auto">
          <a:xfrm>
            <a:off x="-3448" y="5253609"/>
            <a:ext cx="9144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  <a:cs typeface="+mn-cs"/>
              </a:rPr>
              <a:t>Повышение лояльности абонентов</a:t>
            </a:r>
            <a:endParaRPr lang="en-US" sz="24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668344" y="2431778"/>
            <a:ext cx="1461864" cy="88158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Прайс-лист</a:t>
            </a:r>
            <a:endParaRPr lang="ru-RU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49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Ограничения применения систем кэширования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Не эффективна на каналах небольшой емкости – рекомендуется использовать на каналах от 200 Мбит/сек.</a:t>
            </a:r>
          </a:p>
          <a:p>
            <a:r>
              <a:rPr lang="ru-RU" dirty="0" smtClean="0"/>
              <a:t>При </a:t>
            </a:r>
            <a:r>
              <a:rPr lang="ru-RU" dirty="0" smtClean="0"/>
              <a:t>асинхронности </a:t>
            </a:r>
            <a:r>
              <a:rPr lang="ru-RU" dirty="0" smtClean="0"/>
              <a:t>трафика – эффективность резко снижается</a:t>
            </a:r>
          </a:p>
          <a:p>
            <a:r>
              <a:rPr lang="ru-RU" dirty="0" smtClean="0"/>
              <a:t>Работает только на «чистом </a:t>
            </a:r>
            <a:r>
              <a:rPr lang="en-US" dirty="0" smtClean="0"/>
              <a:t>IP</a:t>
            </a:r>
            <a:r>
              <a:rPr lang="ru-RU" dirty="0" smtClean="0"/>
              <a:t>» *</a:t>
            </a:r>
          </a:p>
          <a:p>
            <a:r>
              <a:rPr lang="ru-RU" dirty="0" smtClean="0"/>
              <a:t>Не все ресурсы кэшируются эффективно (например видео из </a:t>
            </a:r>
            <a:r>
              <a:rPr lang="en-US" dirty="0" err="1" smtClean="0"/>
              <a:t>vkontakte</a:t>
            </a:r>
            <a:r>
              <a:rPr lang="en-US" dirty="0" smtClean="0"/>
              <a:t>)</a:t>
            </a:r>
          </a:p>
          <a:p>
            <a:r>
              <a:rPr lang="ru-RU" dirty="0" smtClean="0"/>
              <a:t>При изменении протоколов/доступа (</a:t>
            </a:r>
            <a:r>
              <a:rPr lang="en-US" dirty="0" err="1" smtClean="0"/>
              <a:t>bittorrent</a:t>
            </a:r>
            <a:r>
              <a:rPr lang="en-US" dirty="0" smtClean="0"/>
              <a:t>, </a:t>
            </a:r>
            <a:r>
              <a:rPr lang="en-US" dirty="0" err="1" smtClean="0"/>
              <a:t>youtube</a:t>
            </a:r>
            <a:r>
              <a:rPr lang="en-US" dirty="0" smtClean="0"/>
              <a:t>) </a:t>
            </a:r>
            <a:r>
              <a:rPr lang="ru-RU" dirty="0" smtClean="0"/>
              <a:t>требуется время на доработку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F55FC4-9B90-47BE-9CC7-2D040E43FAF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330019" y="5949280"/>
            <a:ext cx="848396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ru-RU" sz="1200" b="1" dirty="0" smtClean="0">
                <a:solidFill>
                  <a:srgbClr val="002060"/>
                </a:solidFill>
                <a:latin typeface="+mn-lt"/>
                <a:cs typeface="+mn-cs"/>
              </a:rPr>
              <a:t>* </a:t>
            </a:r>
            <a:r>
              <a:rPr lang="en-US" sz="1200" b="1" dirty="0" smtClean="0">
                <a:solidFill>
                  <a:srgbClr val="002060"/>
                </a:solidFill>
                <a:latin typeface="+mn-lt"/>
                <a:cs typeface="+mn-cs"/>
              </a:rPr>
              <a:t>MPLS</a:t>
            </a:r>
            <a:r>
              <a:rPr lang="ru-RU" sz="1200" b="1" dirty="0" smtClean="0">
                <a:solidFill>
                  <a:srgbClr val="002060"/>
                </a:solidFill>
                <a:latin typeface="+mn-lt"/>
                <a:cs typeface="+mn-cs"/>
              </a:rPr>
              <a:t>/</a:t>
            </a:r>
            <a:r>
              <a:rPr lang="en-US" sz="1200" b="1" dirty="0" smtClean="0">
                <a:solidFill>
                  <a:srgbClr val="002060"/>
                </a:solidFill>
                <a:latin typeface="+mn-lt"/>
                <a:cs typeface="+mn-cs"/>
              </a:rPr>
              <a:t>VPN </a:t>
            </a:r>
            <a:r>
              <a:rPr lang="ru-RU" sz="1200" b="1" dirty="0" smtClean="0">
                <a:solidFill>
                  <a:srgbClr val="002060"/>
                </a:solidFill>
                <a:latin typeface="+mn-lt"/>
                <a:cs typeface="+mn-cs"/>
              </a:rPr>
              <a:t>трафик в любом случае требуется разбирать</a:t>
            </a:r>
            <a:r>
              <a:rPr lang="en-US" sz="1200" b="1" dirty="0" smtClean="0">
                <a:solidFill>
                  <a:srgbClr val="002060"/>
                </a:solidFill>
                <a:latin typeface="+mn-lt"/>
                <a:cs typeface="+mn-cs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+mn-lt"/>
                <a:cs typeface="+mn-cs"/>
              </a:rPr>
              <a:t>на внешнем устройстве</a:t>
            </a:r>
            <a:endParaRPr lang="en-US" sz="1200" b="1" dirty="0">
              <a:solidFill>
                <a:srgbClr val="00206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64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638304" y="3429000"/>
            <a:ext cx="6505596" cy="1347790"/>
          </a:xfrm>
        </p:spPr>
        <p:txBody>
          <a:bodyPr/>
          <a:lstStyle/>
          <a:p>
            <a:r>
              <a:rPr lang="ru-RU" dirty="0" smtClean="0"/>
              <a:t>Немного о технике</a:t>
            </a:r>
            <a:br>
              <a:rPr lang="ru-RU" dirty="0" smtClean="0"/>
            </a:br>
            <a:r>
              <a:rPr lang="ru-RU" dirty="0" smtClean="0"/>
              <a:t>или</a:t>
            </a:r>
            <a:br>
              <a:rPr lang="ru-RU" dirty="0" smtClean="0"/>
            </a:br>
            <a:r>
              <a:rPr lang="ru-RU" dirty="0" smtClean="0"/>
              <a:t>способы интеграции кэш-системы в сеть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429375"/>
            <a:ext cx="1981200" cy="365125"/>
          </a:xfrm>
        </p:spPr>
        <p:txBody>
          <a:bodyPr/>
          <a:lstStyle/>
          <a:p>
            <a:pPr>
              <a:defRPr/>
            </a:pPr>
            <a:fld id="{FEF55FC4-9B90-47BE-9CC7-2D040E43FAF1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49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Способы интеграции в сеть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Установки системы кэширования в разрыв</a:t>
            </a:r>
            <a:r>
              <a:rPr lang="en-US" dirty="0" smtClean="0"/>
              <a:t> </a:t>
            </a:r>
            <a:r>
              <a:rPr lang="ru-RU" dirty="0" smtClean="0"/>
              <a:t>канал</a:t>
            </a:r>
          </a:p>
          <a:p>
            <a:r>
              <a:rPr lang="ru-RU" dirty="0" smtClean="0"/>
              <a:t>Подключение, используя </a:t>
            </a:r>
            <a:r>
              <a:rPr lang="en-US" dirty="0" smtClean="0"/>
              <a:t>Policy Base Routing</a:t>
            </a:r>
          </a:p>
          <a:p>
            <a:r>
              <a:rPr lang="ru-RU" dirty="0" smtClean="0"/>
              <a:t>Подключение  с использованием </a:t>
            </a:r>
            <a:r>
              <a:rPr lang="en-US" dirty="0" smtClean="0"/>
              <a:t>DPI</a:t>
            </a:r>
          </a:p>
          <a:p>
            <a:r>
              <a:rPr lang="ru-RU" dirty="0" smtClean="0"/>
              <a:t>Подключение через </a:t>
            </a:r>
            <a:r>
              <a:rPr lang="en-US" dirty="0" smtClean="0"/>
              <a:t>BGP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F55FC4-9B90-47BE-9CC7-2D040E43FAF1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42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1923546" y="1916832"/>
            <a:ext cx="0" cy="37444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195736" y="1916832"/>
            <a:ext cx="0" cy="374441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Установка в разрыв</a:t>
            </a:r>
            <a:br>
              <a:rPr lang="ru-RU" dirty="0" smtClean="0"/>
            </a:br>
            <a:r>
              <a:rPr lang="ru-RU" dirty="0" smtClean="0"/>
              <a:t>(до 2-х Гбит/сек </a:t>
            </a:r>
            <a:r>
              <a:rPr lang="en-US" dirty="0" smtClean="0"/>
              <a:t>Up-link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F55FC4-9B90-47BE-9CC7-2D040E43FAF1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87" y="3638919"/>
            <a:ext cx="3098810" cy="29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00" y="2420888"/>
            <a:ext cx="997802" cy="83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00" y="4221088"/>
            <a:ext cx="997802" cy="83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06" y="5342160"/>
            <a:ext cx="2873390" cy="8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492774"/>
              </p:ext>
            </p:extLst>
          </p:nvPr>
        </p:nvGraphicFramePr>
        <p:xfrm>
          <a:off x="442389" y="1268760"/>
          <a:ext cx="3079552" cy="983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2" name="Visio" r:id="rId6" imgW="2116882" imgH="687791" progId="Visio.Drawing.11">
                  <p:embed/>
                </p:oleObj>
              </mc:Choice>
              <mc:Fallback>
                <p:oleObj name="Visio" r:id="rId6" imgW="2116882" imgH="68779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2389" y="1268760"/>
                        <a:ext cx="3079552" cy="983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Объект 2"/>
          <p:cNvSpPr>
            <a:spLocks noGrp="1"/>
          </p:cNvSpPr>
          <p:nvPr>
            <p:ph sz="quarter" idx="1"/>
          </p:nvPr>
        </p:nvSpPr>
        <p:spPr>
          <a:xfrm>
            <a:off x="4139952" y="1196752"/>
            <a:ext cx="4896544" cy="4896544"/>
          </a:xfrm>
        </p:spPr>
        <p:txBody>
          <a:bodyPr/>
          <a:lstStyle/>
          <a:p>
            <a:pPr marL="0" indent="0">
              <a:buNone/>
            </a:pPr>
            <a:r>
              <a:rPr lang="ru-RU" sz="2000" u="sng" dirty="0" smtClean="0">
                <a:solidFill>
                  <a:srgbClr val="C00000"/>
                </a:solidFill>
              </a:rPr>
              <a:t>Преимущества:</a:t>
            </a:r>
            <a:endParaRPr lang="en-US" sz="2000" u="sng" dirty="0" smtClean="0">
              <a:solidFill>
                <a:srgbClr val="C00000"/>
              </a:solidFill>
            </a:endParaRPr>
          </a:p>
          <a:p>
            <a:r>
              <a:rPr lang="ru-RU" sz="2000" dirty="0" smtClean="0"/>
              <a:t>Быстрая установка</a:t>
            </a:r>
          </a:p>
          <a:p>
            <a:r>
              <a:rPr lang="ru-RU" sz="2000" dirty="0" smtClean="0"/>
              <a:t>Никак не влияет на абонентский трафик и сеть оператора</a:t>
            </a:r>
          </a:p>
          <a:p>
            <a:r>
              <a:rPr lang="ru-RU" sz="2000" dirty="0" smtClean="0"/>
              <a:t>Дешево и просто (1 сервер)</a:t>
            </a:r>
          </a:p>
          <a:p>
            <a:r>
              <a:rPr lang="ru-RU" sz="2000" dirty="0"/>
              <a:t>Полная прозрачность для </a:t>
            </a:r>
            <a:r>
              <a:rPr lang="ru-RU" sz="2000" dirty="0" smtClean="0"/>
              <a:t>абонента</a:t>
            </a:r>
            <a:endParaRPr lang="en-US" sz="2000" dirty="0" smtClean="0"/>
          </a:p>
          <a:p>
            <a:r>
              <a:rPr lang="ru-RU" sz="2000" dirty="0"/>
              <a:t>Фильтрация </a:t>
            </a:r>
            <a:r>
              <a:rPr lang="en-US" sz="2000" dirty="0"/>
              <a:t>URL</a:t>
            </a:r>
            <a:endParaRPr lang="ru-RU" sz="2000" dirty="0"/>
          </a:p>
          <a:p>
            <a:pPr marL="0" indent="0">
              <a:buNone/>
            </a:pPr>
            <a:r>
              <a:rPr lang="ru-RU" sz="2000" u="sng" dirty="0" smtClean="0">
                <a:solidFill>
                  <a:srgbClr val="C00000"/>
                </a:solidFill>
              </a:rPr>
              <a:t>Недостатки:</a:t>
            </a:r>
          </a:p>
          <a:p>
            <a:r>
              <a:rPr lang="ru-RU" sz="2000" dirty="0" smtClean="0"/>
              <a:t>Схема не расширяемая</a:t>
            </a:r>
          </a:p>
          <a:p>
            <a:r>
              <a:rPr lang="ru-RU" sz="2000" dirty="0" smtClean="0"/>
              <a:t>Не поддерживается шифрованный Р2Р</a:t>
            </a:r>
          </a:p>
          <a:p>
            <a:r>
              <a:rPr lang="ru-RU" sz="2000" dirty="0" smtClean="0"/>
              <a:t>Одна точка с симметричным трафиком</a:t>
            </a:r>
          </a:p>
          <a:p>
            <a:r>
              <a:rPr lang="ru-RU" sz="2000" dirty="0" smtClean="0"/>
              <a:t>Весь трафик попадает на кэш</a:t>
            </a:r>
          </a:p>
          <a:p>
            <a:endParaRPr lang="en-US" sz="2000" dirty="0" smtClean="0"/>
          </a:p>
        </p:txBody>
      </p:sp>
      <p:sp>
        <p:nvSpPr>
          <p:cNvPr id="19" name="Объект 2"/>
          <p:cNvSpPr txBox="1">
            <a:spLocks/>
          </p:cNvSpPr>
          <p:nvPr/>
        </p:nvSpPr>
        <p:spPr bwMode="auto">
          <a:xfrm>
            <a:off x="2582902" y="2563916"/>
            <a:ext cx="1756544" cy="55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Border</a:t>
            </a:r>
            <a:endParaRPr lang="ru-RU" sz="2000" b="1" dirty="0"/>
          </a:p>
        </p:txBody>
      </p:sp>
      <p:sp>
        <p:nvSpPr>
          <p:cNvPr id="20" name="Объект 2"/>
          <p:cNvSpPr txBox="1">
            <a:spLocks/>
          </p:cNvSpPr>
          <p:nvPr/>
        </p:nvSpPr>
        <p:spPr bwMode="auto">
          <a:xfrm>
            <a:off x="2582902" y="4364116"/>
            <a:ext cx="1908944" cy="552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Core</a:t>
            </a:r>
            <a:endParaRPr lang="ru-RU" sz="2000" b="1" dirty="0"/>
          </a:p>
        </p:txBody>
      </p:sp>
      <p:sp>
        <p:nvSpPr>
          <p:cNvPr id="21" name="Объект 2"/>
          <p:cNvSpPr txBox="1">
            <a:spLocks/>
          </p:cNvSpPr>
          <p:nvPr/>
        </p:nvSpPr>
        <p:spPr bwMode="auto">
          <a:xfrm>
            <a:off x="179513" y="3789040"/>
            <a:ext cx="3816424" cy="43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Кэш-сервер с </a:t>
            </a:r>
            <a:r>
              <a:rPr lang="ru-RU" sz="2000" b="1" dirty="0" err="1" smtClean="0">
                <a:solidFill>
                  <a:srgbClr val="C00000"/>
                </a:solidFill>
              </a:rPr>
              <a:t>байпассом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38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0264"/>
            <a:ext cx="8324721" cy="341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375" y="4754626"/>
            <a:ext cx="16201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4211960" y="2562328"/>
            <a:ext cx="0" cy="63007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661072" y="2562327"/>
            <a:ext cx="0" cy="63007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735796" y="2131425"/>
            <a:ext cx="388005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интеграции, используя </a:t>
            </a:r>
            <a:r>
              <a:rPr lang="en-US" dirty="0" smtClean="0"/>
              <a:t>PBR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F55FC4-9B90-47BE-9CC7-2D040E43FAF1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24174"/>
            <a:ext cx="997802" cy="83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87837"/>
            <a:ext cx="2873390" cy="8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26581"/>
              </p:ext>
            </p:extLst>
          </p:nvPr>
        </p:nvGraphicFramePr>
        <p:xfrm>
          <a:off x="179512" y="1687837"/>
          <a:ext cx="3079552" cy="983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Visio" r:id="rId7" imgW="2116882" imgH="687791" progId="Visio.Drawing.11">
                  <p:embed/>
                </p:oleObj>
              </mc:Choice>
              <mc:Fallback>
                <p:oleObj name="Visio" r:id="rId7" imgW="2116882" imgH="68779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9512" y="1687837"/>
                        <a:ext cx="3079552" cy="983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028" y="3041525"/>
            <a:ext cx="3151601" cy="30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127028" y="3657063"/>
            <a:ext cx="2591601" cy="24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995" y="4723085"/>
            <a:ext cx="16201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Объект 2"/>
          <p:cNvSpPr txBox="1">
            <a:spLocks/>
          </p:cNvSpPr>
          <p:nvPr/>
        </p:nvSpPr>
        <p:spPr bwMode="auto">
          <a:xfrm>
            <a:off x="1993798" y="1332110"/>
            <a:ext cx="5854566" cy="39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/>
              <a:t>Пограничный/абонентский  маршрутизатор</a:t>
            </a:r>
            <a:endParaRPr lang="ru-RU" sz="2000" b="1" dirty="0"/>
          </a:p>
        </p:txBody>
      </p:sp>
      <p:sp>
        <p:nvSpPr>
          <p:cNvPr id="27" name="Объект 2"/>
          <p:cNvSpPr txBox="1">
            <a:spLocks/>
          </p:cNvSpPr>
          <p:nvPr/>
        </p:nvSpPr>
        <p:spPr bwMode="auto">
          <a:xfrm>
            <a:off x="4621447" y="2582190"/>
            <a:ext cx="2627086" cy="33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smtClean="0">
                <a:solidFill>
                  <a:srgbClr val="FFC000"/>
                </a:solidFill>
              </a:rPr>
              <a:t>До 40Гбит/сек</a:t>
            </a:r>
            <a:endParaRPr lang="ru-RU" sz="1600" b="1" dirty="0">
              <a:solidFill>
                <a:srgbClr val="FFC000"/>
              </a:solidFill>
            </a:endParaRPr>
          </a:p>
        </p:txBody>
      </p:sp>
      <p:sp>
        <p:nvSpPr>
          <p:cNvPr id="34" name="Объект 2"/>
          <p:cNvSpPr txBox="1">
            <a:spLocks/>
          </p:cNvSpPr>
          <p:nvPr/>
        </p:nvSpPr>
        <p:spPr bwMode="auto">
          <a:xfrm>
            <a:off x="5940152" y="2973872"/>
            <a:ext cx="3816424" cy="43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err="1" smtClean="0">
                <a:solidFill>
                  <a:srgbClr val="C00000"/>
                </a:solidFill>
              </a:rPr>
              <a:t>байпасс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5" name="Объект 2"/>
          <p:cNvSpPr txBox="1">
            <a:spLocks/>
          </p:cNvSpPr>
          <p:nvPr/>
        </p:nvSpPr>
        <p:spPr bwMode="auto">
          <a:xfrm>
            <a:off x="5721410" y="3901353"/>
            <a:ext cx="3081705" cy="41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Кэш-сервера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6" name="Объект 2"/>
          <p:cNvSpPr txBox="1">
            <a:spLocks/>
          </p:cNvSpPr>
          <p:nvPr/>
        </p:nvSpPr>
        <p:spPr bwMode="auto">
          <a:xfrm>
            <a:off x="1099663" y="5494181"/>
            <a:ext cx="7122815" cy="43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Дисковые массивы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7" name="Объект 2"/>
          <p:cNvSpPr txBox="1">
            <a:spLocks/>
          </p:cNvSpPr>
          <p:nvPr/>
        </p:nvSpPr>
        <p:spPr bwMode="auto">
          <a:xfrm>
            <a:off x="3959281" y="4993303"/>
            <a:ext cx="1110714" cy="43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………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4" name="Объект 2"/>
          <p:cNvSpPr txBox="1">
            <a:spLocks/>
          </p:cNvSpPr>
          <p:nvPr/>
        </p:nvSpPr>
        <p:spPr bwMode="auto">
          <a:xfrm>
            <a:off x="4211960" y="2608594"/>
            <a:ext cx="663560" cy="31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smtClean="0">
                <a:solidFill>
                  <a:srgbClr val="FFC000"/>
                </a:solidFill>
              </a:rPr>
              <a:t>….</a:t>
            </a:r>
            <a:endParaRPr lang="ru-RU" sz="1600" b="1" dirty="0">
              <a:solidFill>
                <a:srgbClr val="FFC000"/>
              </a:solidFill>
            </a:endParaRPr>
          </a:p>
        </p:txBody>
      </p:sp>
      <p:sp>
        <p:nvSpPr>
          <p:cNvPr id="43" name="Выгнутая влево стрелка 42"/>
          <p:cNvSpPr/>
          <p:nvPr/>
        </p:nvSpPr>
        <p:spPr>
          <a:xfrm>
            <a:off x="4675825" y="1844824"/>
            <a:ext cx="832279" cy="181223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Выгнутая влево стрелка 56"/>
          <p:cNvSpPr/>
          <p:nvPr/>
        </p:nvSpPr>
        <p:spPr>
          <a:xfrm flipH="1">
            <a:off x="3337963" y="1797318"/>
            <a:ext cx="832279" cy="185974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2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124100" y="4340475"/>
            <a:ext cx="2591601" cy="24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Объект 2"/>
          <p:cNvSpPr txBox="1">
            <a:spLocks/>
          </p:cNvSpPr>
          <p:nvPr/>
        </p:nvSpPr>
        <p:spPr bwMode="auto">
          <a:xfrm>
            <a:off x="180874" y="3901353"/>
            <a:ext cx="3081705" cy="94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Система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кэширования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7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127028" y="3887528"/>
            <a:ext cx="2591601" cy="24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127028" y="4117993"/>
            <a:ext cx="2591601" cy="24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46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</a:t>
            </a:r>
            <a:r>
              <a:rPr lang="en-US" dirty="0" smtClean="0"/>
              <a:t>PBR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268760"/>
            <a:ext cx="8286808" cy="4866322"/>
          </a:xfrm>
        </p:spPr>
        <p:txBody>
          <a:bodyPr/>
          <a:lstStyle/>
          <a:p>
            <a:pPr marL="0" indent="0">
              <a:buNone/>
            </a:pPr>
            <a:r>
              <a:rPr lang="ru-RU" sz="2000" u="sng" dirty="0">
                <a:solidFill>
                  <a:srgbClr val="C00000"/>
                </a:solidFill>
              </a:rPr>
              <a:t>Преимущества:</a:t>
            </a:r>
          </a:p>
          <a:p>
            <a:r>
              <a:rPr lang="ru-RU" sz="2000" dirty="0"/>
              <a:t>Легко расширяется с 2-х до 32 Гбит на одну систему</a:t>
            </a:r>
          </a:p>
          <a:p>
            <a:r>
              <a:rPr lang="ru-RU" sz="2000" dirty="0" smtClean="0"/>
              <a:t>Не требуется дополнительная покупка оборудования</a:t>
            </a:r>
          </a:p>
          <a:p>
            <a:r>
              <a:rPr lang="ru-RU" sz="2000" dirty="0" smtClean="0"/>
              <a:t>Возможность «отвода» трафика с нескольких пограничных маршрутизаторов</a:t>
            </a:r>
          </a:p>
          <a:p>
            <a:r>
              <a:rPr lang="ru-RU" sz="2000" dirty="0"/>
              <a:t>Полная прозрачность для </a:t>
            </a:r>
            <a:r>
              <a:rPr lang="ru-RU" sz="2000" dirty="0" smtClean="0"/>
              <a:t>абонента</a:t>
            </a:r>
            <a:endParaRPr lang="en-US" sz="2000" dirty="0" smtClean="0"/>
          </a:p>
          <a:p>
            <a:r>
              <a:rPr lang="ru-RU" sz="2000" dirty="0"/>
              <a:t>Фильтрация </a:t>
            </a:r>
            <a:r>
              <a:rPr lang="en-US" sz="2000" dirty="0"/>
              <a:t>URL</a:t>
            </a:r>
            <a:endParaRPr lang="ru-RU" sz="2000" dirty="0"/>
          </a:p>
          <a:p>
            <a:pPr marL="0" indent="0">
              <a:buNone/>
            </a:pPr>
            <a:r>
              <a:rPr lang="ru-RU" sz="2000" u="sng" dirty="0" smtClean="0">
                <a:solidFill>
                  <a:srgbClr val="C00000"/>
                </a:solidFill>
              </a:rPr>
              <a:t>Недостатки</a:t>
            </a:r>
            <a:r>
              <a:rPr lang="ru-RU" sz="2000" u="sng" dirty="0">
                <a:solidFill>
                  <a:srgbClr val="C00000"/>
                </a:solidFill>
              </a:rPr>
              <a:t>:</a:t>
            </a:r>
          </a:p>
          <a:p>
            <a:r>
              <a:rPr lang="ru-RU" sz="2000" dirty="0" smtClean="0"/>
              <a:t>Дополнительная нагрузка на маршрутизаторы. </a:t>
            </a:r>
            <a:r>
              <a:rPr lang="ru-RU" sz="2000" b="1" dirty="0" smtClean="0">
                <a:solidFill>
                  <a:srgbClr val="FF0000"/>
                </a:solidFill>
              </a:rPr>
              <a:t>А справятся ли они?</a:t>
            </a:r>
          </a:p>
          <a:p>
            <a:r>
              <a:rPr lang="ru-RU" sz="2000" dirty="0" smtClean="0"/>
              <a:t>Много «лишнего» трафика передается на кэш-систему</a:t>
            </a:r>
          </a:p>
          <a:p>
            <a:r>
              <a:rPr lang="ru-RU" sz="2000" dirty="0" smtClean="0"/>
              <a:t>Дополнительная точка отказа</a:t>
            </a:r>
          </a:p>
          <a:p>
            <a:r>
              <a:rPr lang="ru-RU" sz="2000" dirty="0" smtClean="0"/>
              <a:t>Сложность интеграции в больших сетях</a:t>
            </a:r>
          </a:p>
          <a:p>
            <a:r>
              <a:rPr lang="ru-RU" sz="2000" dirty="0"/>
              <a:t>Не поддерживается шифрованный Р2Р</a:t>
            </a:r>
          </a:p>
          <a:p>
            <a:endParaRPr lang="ru-RU" sz="2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F55FC4-9B90-47BE-9CC7-2D040E43FAF1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32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0264"/>
            <a:ext cx="8324721" cy="3411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8375" y="4273223"/>
            <a:ext cx="16201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4211960" y="2562328"/>
            <a:ext cx="0" cy="63007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661072" y="2562327"/>
            <a:ext cx="0" cy="63007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735796" y="2131425"/>
            <a:ext cx="388005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интеграции, используя </a:t>
            </a:r>
            <a:r>
              <a:rPr lang="en-US" dirty="0" smtClean="0"/>
              <a:t>DPI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F55FC4-9B90-47BE-9CC7-2D040E43FAF1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24174"/>
            <a:ext cx="997802" cy="83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87837"/>
            <a:ext cx="2873390" cy="8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668982"/>
              </p:ext>
            </p:extLst>
          </p:nvPr>
        </p:nvGraphicFramePr>
        <p:xfrm>
          <a:off x="179512" y="1687837"/>
          <a:ext cx="3079552" cy="9830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Visio" r:id="rId7" imgW="2116882" imgH="687791" progId="Visio.Drawing.11">
                  <p:embed/>
                </p:oleObj>
              </mc:Choice>
              <mc:Fallback>
                <p:oleObj name="Visio" r:id="rId7" imgW="2116882" imgH="68779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9512" y="1687837"/>
                        <a:ext cx="3079552" cy="9830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127028" y="3213213"/>
            <a:ext cx="2591601" cy="24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995" y="4241682"/>
            <a:ext cx="162018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Объект 2"/>
          <p:cNvSpPr txBox="1">
            <a:spLocks/>
          </p:cNvSpPr>
          <p:nvPr/>
        </p:nvSpPr>
        <p:spPr bwMode="auto">
          <a:xfrm>
            <a:off x="3544557" y="1340768"/>
            <a:ext cx="1756544" cy="392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 smtClean="0"/>
              <a:t>DPI</a:t>
            </a:r>
            <a:endParaRPr lang="ru-RU" sz="2000" b="1" dirty="0"/>
          </a:p>
        </p:txBody>
      </p:sp>
      <p:sp>
        <p:nvSpPr>
          <p:cNvPr id="27" name="Объект 2"/>
          <p:cNvSpPr txBox="1">
            <a:spLocks/>
          </p:cNvSpPr>
          <p:nvPr/>
        </p:nvSpPr>
        <p:spPr bwMode="auto">
          <a:xfrm>
            <a:off x="4875520" y="2436131"/>
            <a:ext cx="2627086" cy="338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smtClean="0">
                <a:solidFill>
                  <a:srgbClr val="FFC000"/>
                </a:solidFill>
              </a:rPr>
              <a:t>До 40Гбит/сек</a:t>
            </a:r>
            <a:endParaRPr lang="ru-RU" sz="1600" b="1" dirty="0">
              <a:solidFill>
                <a:srgbClr val="FFC000"/>
              </a:solidFill>
            </a:endParaRPr>
          </a:p>
        </p:txBody>
      </p:sp>
      <p:sp>
        <p:nvSpPr>
          <p:cNvPr id="35" name="Объект 2"/>
          <p:cNvSpPr txBox="1">
            <a:spLocks/>
          </p:cNvSpPr>
          <p:nvPr/>
        </p:nvSpPr>
        <p:spPr bwMode="auto">
          <a:xfrm>
            <a:off x="5718629" y="3511373"/>
            <a:ext cx="3081705" cy="41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Кэш-сервера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6" name="Объект 2"/>
          <p:cNvSpPr txBox="1">
            <a:spLocks/>
          </p:cNvSpPr>
          <p:nvPr/>
        </p:nvSpPr>
        <p:spPr bwMode="auto">
          <a:xfrm>
            <a:off x="982332" y="4961762"/>
            <a:ext cx="7122815" cy="43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Дисковые массивы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7" name="Объект 2"/>
          <p:cNvSpPr txBox="1">
            <a:spLocks/>
          </p:cNvSpPr>
          <p:nvPr/>
        </p:nvSpPr>
        <p:spPr bwMode="auto">
          <a:xfrm>
            <a:off x="3959281" y="4414737"/>
            <a:ext cx="1110714" cy="437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………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54" name="Объект 2"/>
          <p:cNvSpPr txBox="1">
            <a:spLocks/>
          </p:cNvSpPr>
          <p:nvPr/>
        </p:nvSpPr>
        <p:spPr bwMode="auto">
          <a:xfrm>
            <a:off x="4211960" y="2608594"/>
            <a:ext cx="663560" cy="31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600" b="1" dirty="0" smtClean="0">
                <a:solidFill>
                  <a:srgbClr val="FFC000"/>
                </a:solidFill>
              </a:rPr>
              <a:t>….</a:t>
            </a:r>
            <a:endParaRPr lang="ru-RU" sz="1600" b="1" dirty="0">
              <a:solidFill>
                <a:srgbClr val="FFC000"/>
              </a:solidFill>
            </a:endParaRPr>
          </a:p>
        </p:txBody>
      </p:sp>
      <p:sp>
        <p:nvSpPr>
          <p:cNvPr id="43" name="Выгнутая влево стрелка 42"/>
          <p:cNvSpPr/>
          <p:nvPr/>
        </p:nvSpPr>
        <p:spPr>
          <a:xfrm>
            <a:off x="4675825" y="1844824"/>
            <a:ext cx="832279" cy="1368389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7" name="Выгнутая влево стрелка 56"/>
          <p:cNvSpPr/>
          <p:nvPr/>
        </p:nvSpPr>
        <p:spPr>
          <a:xfrm flipH="1">
            <a:off x="3337962" y="1797317"/>
            <a:ext cx="832279" cy="139508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72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124100" y="3446556"/>
            <a:ext cx="2591601" cy="24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Объект 2"/>
          <p:cNvSpPr txBox="1">
            <a:spLocks/>
          </p:cNvSpPr>
          <p:nvPr/>
        </p:nvSpPr>
        <p:spPr bwMode="auto">
          <a:xfrm>
            <a:off x="180874" y="3901353"/>
            <a:ext cx="3081705" cy="941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Система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кэширования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124099" y="3694907"/>
            <a:ext cx="2591601" cy="24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124098" y="3943258"/>
            <a:ext cx="2591601" cy="244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89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</a:t>
            </a:r>
            <a:r>
              <a:rPr lang="en-US" dirty="0" smtClean="0"/>
              <a:t>DPI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286808" cy="4866322"/>
          </a:xfrm>
        </p:spPr>
        <p:txBody>
          <a:bodyPr/>
          <a:lstStyle/>
          <a:p>
            <a:pPr marL="0" indent="0">
              <a:buNone/>
            </a:pPr>
            <a:r>
              <a:rPr lang="ru-RU" sz="2000" u="sng" dirty="0">
                <a:solidFill>
                  <a:srgbClr val="C00000"/>
                </a:solidFill>
              </a:rPr>
              <a:t>Преимущества:</a:t>
            </a:r>
          </a:p>
          <a:p>
            <a:r>
              <a:rPr lang="ru-RU" sz="2000" dirty="0"/>
              <a:t>Легко расширяется с 2-х до 32 Гбит на одну систему</a:t>
            </a:r>
          </a:p>
          <a:p>
            <a:r>
              <a:rPr lang="ru-RU" sz="2000" dirty="0" smtClean="0"/>
              <a:t>Возможность «отвода» трафика с нескольких пограничных маршрутизаторов</a:t>
            </a:r>
            <a:endParaRPr lang="en-US" sz="2000" dirty="0" smtClean="0"/>
          </a:p>
          <a:p>
            <a:r>
              <a:rPr lang="ru-RU" sz="2000" dirty="0" smtClean="0"/>
              <a:t>Отводиться только </a:t>
            </a:r>
            <a:r>
              <a:rPr lang="ru-RU" sz="2000" b="1" dirty="0" smtClean="0">
                <a:solidFill>
                  <a:srgbClr val="FF0000"/>
                </a:solidFill>
              </a:rPr>
              <a:t>КЭШИРУЕМЫЙ</a:t>
            </a:r>
            <a:r>
              <a:rPr lang="ru-RU" sz="2000" dirty="0" smtClean="0"/>
              <a:t> тип трафика. Размер кэш-системы оптимален</a:t>
            </a:r>
          </a:p>
          <a:p>
            <a:r>
              <a:rPr lang="ru-RU" sz="2000" dirty="0" smtClean="0"/>
              <a:t>Простая интеграция в сеть</a:t>
            </a:r>
          </a:p>
          <a:p>
            <a:r>
              <a:rPr lang="ru-RU" sz="2000" dirty="0" smtClean="0"/>
              <a:t>Полная прозрачность для абонента</a:t>
            </a:r>
          </a:p>
          <a:p>
            <a:r>
              <a:rPr lang="ru-RU" sz="2000" dirty="0" smtClean="0"/>
              <a:t>Постоянный мониторинг кэш-системы</a:t>
            </a:r>
          </a:p>
          <a:p>
            <a:r>
              <a:rPr lang="ru-RU" sz="2000" dirty="0" smtClean="0"/>
              <a:t>Фильтрация </a:t>
            </a:r>
            <a:r>
              <a:rPr lang="en-US" sz="2000" dirty="0" smtClean="0"/>
              <a:t>URL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u="sng" dirty="0">
                <a:solidFill>
                  <a:srgbClr val="C00000"/>
                </a:solidFill>
              </a:rPr>
              <a:t>Недостатки:</a:t>
            </a:r>
          </a:p>
          <a:p>
            <a:r>
              <a:rPr lang="ru-RU" sz="2000" dirty="0" smtClean="0"/>
              <a:t>Требуется наличие </a:t>
            </a:r>
            <a:r>
              <a:rPr lang="en-US" sz="2000" dirty="0" smtClean="0"/>
              <a:t>DPI </a:t>
            </a:r>
            <a:r>
              <a:rPr lang="ru-RU" sz="2000" dirty="0" smtClean="0"/>
              <a:t>достаточной производительности</a:t>
            </a:r>
          </a:p>
          <a:p>
            <a:r>
              <a:rPr lang="ru-RU" sz="2000" dirty="0" smtClean="0"/>
              <a:t>Функционал </a:t>
            </a:r>
            <a:r>
              <a:rPr lang="en-US" sz="2000" dirty="0" smtClean="0"/>
              <a:t>DPI </a:t>
            </a:r>
            <a:r>
              <a:rPr lang="ru-RU" sz="2000" dirty="0" smtClean="0"/>
              <a:t>должен поддерживать </a:t>
            </a:r>
            <a:r>
              <a:rPr lang="en-US" sz="2000" dirty="0" smtClean="0"/>
              <a:t>divert </a:t>
            </a:r>
            <a:r>
              <a:rPr lang="ru-RU" sz="2000" dirty="0" smtClean="0"/>
              <a:t>на кэш с поддержкой </a:t>
            </a:r>
            <a:r>
              <a:rPr lang="en-US" sz="2000" dirty="0" err="1" smtClean="0"/>
              <a:t>healtcheck</a:t>
            </a:r>
            <a:r>
              <a:rPr lang="en-US" sz="2000" dirty="0" smtClean="0"/>
              <a:t> </a:t>
            </a:r>
            <a:r>
              <a:rPr lang="ru-RU" sz="2000" dirty="0" smtClean="0"/>
              <a:t>битов</a:t>
            </a:r>
          </a:p>
          <a:p>
            <a:r>
              <a:rPr lang="ru-RU" sz="2000" dirty="0" smtClean="0"/>
              <a:t>Нет поддержки шифрованных Р2Р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F55FC4-9B90-47BE-9CC7-2D040E43FAF1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167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Схема интеграции, </a:t>
            </a:r>
            <a:r>
              <a:rPr lang="ru-RU" dirty="0" smtClean="0"/>
              <a:t>используя </a:t>
            </a:r>
            <a:r>
              <a:rPr lang="en-US" dirty="0" smtClean="0"/>
              <a:t>BGP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F55FC4-9B90-47BE-9CC7-2D040E43FAF1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856505"/>
              </p:ext>
            </p:extLst>
          </p:nvPr>
        </p:nvGraphicFramePr>
        <p:xfrm>
          <a:off x="395536" y="980728"/>
          <a:ext cx="7219950" cy="5616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Visio" r:id="rId3" imgW="8700427" imgH="6769394" progId="Visio.Drawing.11">
                  <p:embed/>
                </p:oleObj>
              </mc:Choice>
              <mc:Fallback>
                <p:oleObj name="Visio" r:id="rId3" imgW="8700427" imgH="676939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980728"/>
                        <a:ext cx="7219950" cy="5616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975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105033" y="3209264"/>
            <a:ext cx="8905229" cy="304721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5033" y="1196752"/>
            <a:ext cx="8905229" cy="1985624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кэшировать трафик оператору?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1558" y="1196752"/>
            <a:ext cx="8286808" cy="1584176"/>
          </a:xfrm>
        </p:spPr>
        <p:txBody>
          <a:bodyPr/>
          <a:lstStyle/>
          <a:p>
            <a:r>
              <a:rPr lang="ru-RU" dirty="0" smtClean="0"/>
              <a:t>Экономия/оптимизация внешнего </a:t>
            </a:r>
            <a:r>
              <a:rPr lang="en-US" dirty="0" smtClean="0"/>
              <a:t>up-link’</a:t>
            </a:r>
            <a:r>
              <a:rPr lang="ru-RU" dirty="0" smtClean="0"/>
              <a:t>а</a:t>
            </a:r>
          </a:p>
          <a:p>
            <a:pPr lvl="1"/>
            <a:r>
              <a:rPr lang="ru-RU" sz="2100" dirty="0"/>
              <a:t>Сокращение платежей вышестоящему провайдеру</a:t>
            </a:r>
          </a:p>
          <a:p>
            <a:pPr lvl="1"/>
            <a:r>
              <a:rPr lang="ru-RU" sz="2100" dirty="0" smtClean="0"/>
              <a:t>Оптимизация/отсрочка </a:t>
            </a:r>
            <a:r>
              <a:rPr lang="ru-RU" sz="2100" dirty="0"/>
              <a:t>в увеличении пропускной способности каналов/умощнения маршрутизаторов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F55FC4-9B90-47BE-9CC7-2D040E43FAF1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 bwMode="auto">
          <a:xfrm>
            <a:off x="391558" y="3209265"/>
            <a:ext cx="8286808" cy="56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Уменьшение времени задержки доставки контента/непрерывность доставки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391558" y="4014874"/>
            <a:ext cx="8286808" cy="56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rgbClr val="002060"/>
                </a:solidFill>
                <a:latin typeface="+mn-lt"/>
                <a:cs typeface="+mn-cs"/>
              </a:defRPr>
            </a:lvl1pPr>
            <a:lvl2pPr marL="547688" indent="-2730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rgbClr val="002060"/>
                </a:solidFill>
                <a:latin typeface="+mn-lt"/>
                <a:cs typeface="+mn-cs"/>
              </a:defRPr>
            </a:lvl2pPr>
            <a:lvl3pPr marL="822325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rgbClr val="002060"/>
                </a:solidFill>
                <a:latin typeface="+mn-lt"/>
                <a:cs typeface="+mn-cs"/>
              </a:defRPr>
            </a:lvl3pPr>
            <a:lvl4pPr marL="1096963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rgbClr val="002060"/>
                </a:solidFill>
                <a:latin typeface="+mn-lt"/>
                <a:cs typeface="+mn-cs"/>
              </a:defRPr>
            </a:lvl4pPr>
            <a:lvl5pPr marL="13716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rgbClr val="002060"/>
                </a:solidFill>
                <a:latin typeface="+mn-lt"/>
                <a:cs typeface="+mn-cs"/>
              </a:defRPr>
            </a:lvl5pPr>
            <a:lvl6pPr marL="1645920" indent="-182880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sz="1600">
                <a:latin typeface="+mn-lt"/>
                <a:cs typeface="+mn-cs"/>
              </a:defRPr>
            </a:lvl6pPr>
            <a:lvl7pPr marL="1828800" indent="-182880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sz="1400">
                <a:latin typeface="+mn-lt"/>
                <a:cs typeface="+mn-cs"/>
              </a:defRPr>
            </a:lvl7pPr>
            <a:lvl8pPr marL="2011680" indent="-182880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sz="1400">
                <a:latin typeface="+mn-lt"/>
                <a:cs typeface="+mn-cs"/>
              </a:defRPr>
            </a:lvl8pPr>
            <a:lvl9pPr marL="2194560" indent="-182880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sz="1200">
                <a:latin typeface="+mn-lt"/>
                <a:cs typeface="+mn-cs"/>
              </a:defRPr>
            </a:lvl9pPr>
          </a:lstStyle>
          <a:p>
            <a:r>
              <a:rPr lang="ru-RU" dirty="0"/>
              <a:t>Доставка контента осуществляется на скорости сети доступа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 bwMode="auto">
          <a:xfrm>
            <a:off x="391558" y="4878970"/>
            <a:ext cx="8286808" cy="56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rgbClr val="002060"/>
                </a:solidFill>
                <a:latin typeface="+mn-lt"/>
                <a:cs typeface="+mn-cs"/>
              </a:defRPr>
            </a:lvl1pPr>
            <a:lvl2pPr marL="547688" indent="-2730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rgbClr val="002060"/>
                </a:solidFill>
                <a:latin typeface="+mn-lt"/>
                <a:cs typeface="+mn-cs"/>
              </a:defRPr>
            </a:lvl2pPr>
            <a:lvl3pPr marL="822325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rgbClr val="002060"/>
                </a:solidFill>
                <a:latin typeface="+mn-lt"/>
                <a:cs typeface="+mn-cs"/>
              </a:defRPr>
            </a:lvl3pPr>
            <a:lvl4pPr marL="1096963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rgbClr val="002060"/>
                </a:solidFill>
                <a:latin typeface="+mn-lt"/>
                <a:cs typeface="+mn-cs"/>
              </a:defRPr>
            </a:lvl4pPr>
            <a:lvl5pPr marL="13716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rgbClr val="002060"/>
                </a:solidFill>
                <a:latin typeface="+mn-lt"/>
                <a:cs typeface="+mn-cs"/>
              </a:defRPr>
            </a:lvl5pPr>
            <a:lvl6pPr marL="1645920" indent="-182880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sz="1600">
                <a:latin typeface="+mn-lt"/>
                <a:cs typeface="+mn-cs"/>
              </a:defRPr>
            </a:lvl6pPr>
            <a:lvl7pPr marL="1828800" indent="-182880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sz="1400">
                <a:latin typeface="+mn-lt"/>
                <a:cs typeface="+mn-cs"/>
              </a:defRPr>
            </a:lvl7pPr>
            <a:lvl8pPr marL="2011680" indent="-182880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sz="1400">
                <a:latin typeface="+mn-lt"/>
                <a:cs typeface="+mn-cs"/>
              </a:defRPr>
            </a:lvl8pPr>
            <a:lvl9pPr marL="2194560" indent="-182880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sz="1200">
                <a:latin typeface="+mn-lt"/>
                <a:cs typeface="+mn-cs"/>
              </a:defRPr>
            </a:lvl9pPr>
          </a:lstStyle>
          <a:p>
            <a:r>
              <a:rPr lang="ru-RU" dirty="0" smtClean="0"/>
              <a:t>Кэширование </a:t>
            </a:r>
            <a:r>
              <a:rPr lang="ru-RU" dirty="0"/>
              <a:t>смещает на </a:t>
            </a:r>
            <a:r>
              <a:rPr lang="en-US" dirty="0"/>
              <a:t>30-40% </a:t>
            </a:r>
            <a:r>
              <a:rPr lang="ru-RU" dirty="0"/>
              <a:t>нагрузку с опорной сети на сеть доступа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65915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Прямая экономия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733256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Повышение конкурентоспособности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0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3" grpId="0" build="p"/>
      <p:bldP spid="6" grpId="0"/>
      <p:bldP spid="7" grpId="0"/>
      <p:bldP spid="8" grpId="0"/>
      <p:bldP spid="1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 </a:t>
            </a:r>
            <a:r>
              <a:rPr lang="en-US" dirty="0" smtClean="0"/>
              <a:t>BGP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5536" y="1196752"/>
            <a:ext cx="8286808" cy="4866322"/>
          </a:xfrm>
        </p:spPr>
        <p:txBody>
          <a:bodyPr/>
          <a:lstStyle/>
          <a:p>
            <a:pPr marL="0" indent="0">
              <a:buNone/>
            </a:pPr>
            <a:r>
              <a:rPr lang="ru-RU" sz="2000" u="sng" dirty="0">
                <a:solidFill>
                  <a:srgbClr val="C00000"/>
                </a:solidFill>
              </a:rPr>
              <a:t>Преимущества:</a:t>
            </a:r>
          </a:p>
          <a:p>
            <a:r>
              <a:rPr lang="ru-RU" sz="2000" dirty="0"/>
              <a:t>Легко расширяется с 2-х до </a:t>
            </a:r>
            <a:r>
              <a:rPr lang="en-US" sz="2000" dirty="0" smtClean="0"/>
              <a:t>---</a:t>
            </a:r>
            <a:r>
              <a:rPr lang="ru-RU" sz="2000" dirty="0" smtClean="0"/>
              <a:t> </a:t>
            </a:r>
            <a:r>
              <a:rPr lang="ru-RU" sz="2000" dirty="0"/>
              <a:t>Гбит на одну систему</a:t>
            </a:r>
          </a:p>
          <a:p>
            <a:r>
              <a:rPr lang="ru-RU" sz="2000" dirty="0" smtClean="0"/>
              <a:t>Система «не встает» на трафик</a:t>
            </a:r>
          </a:p>
          <a:p>
            <a:r>
              <a:rPr lang="ru-RU" sz="2000" dirty="0" smtClean="0"/>
              <a:t>Легко интегрируется с сетями со множеством пограничных маршрутизаторов </a:t>
            </a:r>
          </a:p>
          <a:p>
            <a:r>
              <a:rPr lang="ru-RU" sz="2000" dirty="0" smtClean="0"/>
              <a:t>Отказ системы в целом/части элементов никак не влияет на абонентский трафик</a:t>
            </a:r>
          </a:p>
          <a:p>
            <a:r>
              <a:rPr lang="ru-RU" sz="2000" dirty="0" smtClean="0"/>
              <a:t>Поддержка шифрованного и </a:t>
            </a:r>
            <a:r>
              <a:rPr lang="en-US" sz="2000" dirty="0" smtClean="0"/>
              <a:t>UDP </a:t>
            </a:r>
            <a:r>
              <a:rPr lang="ru-RU" sz="2000" dirty="0" smtClean="0"/>
              <a:t>Р2Р</a:t>
            </a:r>
          </a:p>
          <a:p>
            <a:pPr marL="0" indent="0">
              <a:buNone/>
            </a:pPr>
            <a:r>
              <a:rPr lang="ru-RU" sz="2000" u="sng" dirty="0">
                <a:solidFill>
                  <a:srgbClr val="C00000"/>
                </a:solidFill>
              </a:rPr>
              <a:t>Недостатки:</a:t>
            </a:r>
          </a:p>
          <a:p>
            <a:r>
              <a:rPr lang="ru-RU" sz="2000" dirty="0" smtClean="0"/>
              <a:t>Ручное управление префиксами</a:t>
            </a:r>
          </a:p>
          <a:p>
            <a:r>
              <a:rPr lang="ru-RU" sz="2000" dirty="0" smtClean="0"/>
              <a:t>Кэш-система видна для абонентов</a:t>
            </a:r>
            <a:endParaRPr lang="en-US" sz="2000" dirty="0" smtClean="0"/>
          </a:p>
          <a:p>
            <a:r>
              <a:rPr lang="ru-RU" sz="2000" dirty="0" smtClean="0"/>
              <a:t>Нет динамического переназначения кэш-серверов – для видео или Р2Р трафика</a:t>
            </a:r>
          </a:p>
          <a:p>
            <a:r>
              <a:rPr lang="ru-RU" sz="2000" dirty="0" smtClean="0"/>
              <a:t>Нет возможности «навесить» дополнительные сервисы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F55FC4-9B90-47BE-9CC7-2D040E43FAF1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98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4"/>
          <p:cNvSpPr>
            <a:spLocks noGrp="1"/>
          </p:cNvSpPr>
          <p:nvPr>
            <p:ph type="title"/>
          </p:nvPr>
        </p:nvSpPr>
        <p:spPr>
          <a:xfrm>
            <a:off x="1928794" y="2214554"/>
            <a:ext cx="5786437" cy="990600"/>
          </a:xfrm>
        </p:spPr>
        <p:txBody>
          <a:bodyPr/>
          <a:lstStyle/>
          <a:p>
            <a:pPr eaLnBrk="1" hangingPunct="1"/>
            <a:r>
              <a:rPr lang="ru-RU" sz="4000" dirty="0" smtClean="0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Поддерживаемые сервисы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(включая </a:t>
            </a:r>
            <a:r>
              <a:rPr lang="en-US" dirty="0" smtClean="0"/>
              <a:t>HTTP)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F55FC4-9B90-47BE-9CC7-2D040E43FAF1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grpSp>
        <p:nvGrpSpPr>
          <p:cNvPr id="5" name="Diagram group"/>
          <p:cNvGrpSpPr/>
          <p:nvPr/>
        </p:nvGrpSpPr>
        <p:grpSpPr>
          <a:xfrm>
            <a:off x="3806800" y="3794594"/>
            <a:ext cx="4493275" cy="770858"/>
            <a:chOff x="3049046" y="117965"/>
            <a:chExt cx="4493275" cy="924490"/>
          </a:xfrm>
          <a:solidFill>
            <a:schemeClr val="accent3">
              <a:lumMod val="6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47" name="Group 52"/>
            <p:cNvGrpSpPr/>
            <p:nvPr/>
          </p:nvGrpSpPr>
          <p:grpSpPr>
            <a:xfrm>
              <a:off x="3049046" y="117965"/>
              <a:ext cx="4493275" cy="924490"/>
              <a:chOff x="3049046" y="117965"/>
              <a:chExt cx="4493275" cy="924490"/>
            </a:xfrm>
            <a:grpFill/>
          </p:grpSpPr>
          <p:sp>
            <p:nvSpPr>
              <p:cNvPr id="48" name="Round Same Side Corner Rectangle 69"/>
              <p:cNvSpPr/>
              <p:nvPr/>
            </p:nvSpPr>
            <p:spPr>
              <a:xfrm rot="5400000">
                <a:off x="4833439" y="-1666428"/>
                <a:ext cx="924490" cy="4493275"/>
              </a:xfrm>
              <a:prstGeom prst="round2Same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49" name="Round Same Side Corner Rectangle 4"/>
              <p:cNvSpPr/>
              <p:nvPr/>
            </p:nvSpPr>
            <p:spPr>
              <a:xfrm>
                <a:off x="3049047" y="163094"/>
                <a:ext cx="4448145" cy="83423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47650" tIns="123825" rIns="247650" bIns="123825" spcCol="127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lvl="1" indent="-228600" defTabSz="8890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en-US" sz="2000" b="1" dirty="0">
                  <a:latin typeface="Corbel"/>
                  <a:cs typeface="Corbel"/>
                </a:endParaRPr>
              </a:p>
            </p:txBody>
          </p:sp>
        </p:grpSp>
      </p:grpSp>
      <p:grpSp>
        <p:nvGrpSpPr>
          <p:cNvPr id="6" name="Group 3"/>
          <p:cNvGrpSpPr/>
          <p:nvPr/>
        </p:nvGrpSpPr>
        <p:grpSpPr>
          <a:xfrm>
            <a:off x="444311" y="2082540"/>
            <a:ext cx="3047569" cy="721606"/>
            <a:chOff x="-9156" y="2402"/>
            <a:chExt cx="3047569" cy="796429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45" name="Rounded Rectangle 13"/>
            <p:cNvSpPr/>
            <p:nvPr/>
          </p:nvSpPr>
          <p:spPr>
            <a:xfrm>
              <a:off x="-9156" y="2402"/>
              <a:ext cx="3047569" cy="796429"/>
            </a:xfrm>
            <a:prstGeom prst="roundRect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46" name="Rounded Rectangle 4"/>
            <p:cNvSpPr/>
            <p:nvPr/>
          </p:nvSpPr>
          <p:spPr>
            <a:xfrm>
              <a:off x="715631" y="165141"/>
              <a:ext cx="1696155" cy="43167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38100" rIns="76200" bIns="38100" spcCol="127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latin typeface="Corbel"/>
                  <a:cs typeface="Corbel"/>
                </a:rPr>
                <a:t>Flash </a:t>
              </a:r>
              <a:r>
                <a:rPr lang="ru-RU" sz="2000" b="1" dirty="0" smtClean="0">
                  <a:latin typeface="Corbel"/>
                  <a:cs typeface="Corbel"/>
                </a:rPr>
                <a:t>видео</a:t>
              </a:r>
              <a:endParaRPr lang="en-US" sz="2000" b="1" dirty="0">
                <a:latin typeface="Corbel"/>
                <a:cs typeface="Corbel"/>
              </a:endParaRPr>
            </a:p>
          </p:txBody>
        </p:sp>
      </p:grpSp>
      <p:sp>
        <p:nvSpPr>
          <p:cNvPr id="7" name="Rounded Rectangle 11"/>
          <p:cNvSpPr/>
          <p:nvPr/>
        </p:nvSpPr>
        <p:spPr>
          <a:xfrm>
            <a:off x="444311" y="2925898"/>
            <a:ext cx="3047569" cy="742809"/>
          </a:xfrm>
          <a:prstGeom prst="roundRect">
            <a:avLst/>
          </a:prstGeom>
          <a:solidFill>
            <a:srgbClr val="66006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8" name="Rounded Rectangle 6"/>
          <p:cNvSpPr/>
          <p:nvPr/>
        </p:nvSpPr>
        <p:spPr>
          <a:xfrm>
            <a:off x="511356" y="3648845"/>
            <a:ext cx="2934745" cy="869498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6200" tIns="38100" rIns="76200" bIns="38100" spcCol="127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90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>
                <a:latin typeface="Corbel"/>
                <a:cs typeface="Corbel"/>
              </a:rPr>
              <a:t>Online Software Updates</a:t>
            </a:r>
          </a:p>
        </p:txBody>
      </p:sp>
      <p:sp>
        <p:nvSpPr>
          <p:cNvPr id="9" name="Rounded Rectangle 9"/>
          <p:cNvSpPr/>
          <p:nvPr/>
        </p:nvSpPr>
        <p:spPr>
          <a:xfrm>
            <a:off x="444310" y="3793309"/>
            <a:ext cx="3048263" cy="750591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10" name="Rounded Rectangle 8"/>
          <p:cNvSpPr/>
          <p:nvPr/>
        </p:nvSpPr>
        <p:spPr>
          <a:xfrm>
            <a:off x="819696" y="3868863"/>
            <a:ext cx="2364530" cy="419858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6200" tIns="38100" rIns="76200" bIns="38100" spcCol="127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defRPr/>
            </a:pPr>
            <a:endParaRPr lang="en-US" sz="2000" b="1" dirty="0">
              <a:solidFill>
                <a:srgbClr val="FF0000"/>
              </a:solidFill>
              <a:latin typeface="Corbel"/>
              <a:cs typeface="Corbel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Corbel"/>
                <a:cs typeface="Corbel"/>
              </a:rPr>
              <a:t>Online Software Updates</a:t>
            </a:r>
            <a:endParaRPr lang="en-US" sz="1400" b="1" dirty="0">
              <a:solidFill>
                <a:schemeClr val="bg1"/>
              </a:solidFill>
              <a:latin typeface="Corbel"/>
              <a:cs typeface="Corbel"/>
            </a:endParaRPr>
          </a:p>
          <a:p>
            <a:pPr algn="ctr" fontAlgn="auto">
              <a:spcAft>
                <a:spcPts val="0"/>
              </a:spcAft>
              <a:defRPr/>
            </a:pPr>
            <a:endParaRPr lang="en-US" sz="1000" b="1" dirty="0">
              <a:solidFill>
                <a:srgbClr val="FF0000"/>
              </a:solidFill>
              <a:latin typeface="Corbel"/>
              <a:cs typeface="Corbel"/>
            </a:endParaRPr>
          </a:p>
        </p:txBody>
      </p:sp>
      <p:sp>
        <p:nvSpPr>
          <p:cNvPr id="11" name="Rounded Rectangle 7"/>
          <p:cNvSpPr/>
          <p:nvPr/>
        </p:nvSpPr>
        <p:spPr>
          <a:xfrm>
            <a:off x="454944" y="4669573"/>
            <a:ext cx="3037629" cy="74952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12" name="Rounded Rectangle 10"/>
          <p:cNvSpPr/>
          <p:nvPr/>
        </p:nvSpPr>
        <p:spPr>
          <a:xfrm>
            <a:off x="851597" y="4739788"/>
            <a:ext cx="2268837" cy="539366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6200" tIns="38100" rIns="76200" bIns="38100" spcCol="127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90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Corbel"/>
                <a:cs typeface="Corbel"/>
              </a:rPr>
              <a:t>P2P</a:t>
            </a:r>
            <a:endParaRPr lang="en-US" sz="2000" b="1" dirty="0">
              <a:solidFill>
                <a:schemeClr val="bg1"/>
              </a:solidFill>
              <a:latin typeface="Corbel"/>
              <a:cs typeface="Corbel"/>
            </a:endParaRPr>
          </a:p>
        </p:txBody>
      </p:sp>
      <p:sp>
        <p:nvSpPr>
          <p:cNvPr id="13" name="Rounded Rectangle 10"/>
          <p:cNvSpPr/>
          <p:nvPr/>
        </p:nvSpPr>
        <p:spPr>
          <a:xfrm>
            <a:off x="1110325" y="2971676"/>
            <a:ext cx="1680502" cy="539366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6200" tIns="38100" rIns="76200" bIns="38100" spcCol="127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Corbel"/>
                <a:cs typeface="Corbel"/>
              </a:rPr>
              <a:t>Web-Based File Sharing</a:t>
            </a:r>
          </a:p>
        </p:txBody>
      </p:sp>
      <p:grpSp>
        <p:nvGrpSpPr>
          <p:cNvPr id="14" name="Diagram group"/>
          <p:cNvGrpSpPr/>
          <p:nvPr/>
        </p:nvGrpSpPr>
        <p:grpSpPr>
          <a:xfrm>
            <a:off x="3820976" y="2054575"/>
            <a:ext cx="4493275" cy="770858"/>
            <a:chOff x="3049046" y="117965"/>
            <a:chExt cx="4493275" cy="924490"/>
          </a:xfrm>
          <a:solidFill>
            <a:schemeClr val="accent3">
              <a:lumMod val="6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42" name="Group 40"/>
            <p:cNvGrpSpPr/>
            <p:nvPr/>
          </p:nvGrpSpPr>
          <p:grpSpPr>
            <a:xfrm>
              <a:off x="3049046" y="117965"/>
              <a:ext cx="4493275" cy="924490"/>
              <a:chOff x="3049046" y="117965"/>
              <a:chExt cx="4493275" cy="924490"/>
            </a:xfrm>
            <a:grpFill/>
          </p:grpSpPr>
          <p:sp>
            <p:nvSpPr>
              <p:cNvPr id="43" name="Round Same Side Corner Rectangle 41"/>
              <p:cNvSpPr/>
              <p:nvPr/>
            </p:nvSpPr>
            <p:spPr>
              <a:xfrm rot="5400000">
                <a:off x="4833439" y="-1666428"/>
                <a:ext cx="924490" cy="4493275"/>
              </a:xfrm>
              <a:prstGeom prst="round2Same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44" name="Round Same Side Corner Rectangle 4"/>
              <p:cNvSpPr/>
              <p:nvPr/>
            </p:nvSpPr>
            <p:spPr>
              <a:xfrm>
                <a:off x="3049047" y="163094"/>
                <a:ext cx="4448145" cy="83423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47650" tIns="123825" rIns="247650" bIns="123825" spcCol="127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lvl="1" indent="-228600" defTabSz="8890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en-US" sz="2000" b="1" dirty="0">
                  <a:latin typeface="Corbel"/>
                  <a:cs typeface="Corbel"/>
                </a:endParaRPr>
              </a:p>
            </p:txBody>
          </p:sp>
        </p:grpSp>
      </p:grpSp>
      <p:sp>
        <p:nvSpPr>
          <p:cNvPr id="15" name="TextBox 60"/>
          <p:cNvSpPr txBox="1"/>
          <p:nvPr/>
        </p:nvSpPr>
        <p:spPr>
          <a:xfrm>
            <a:off x="3950647" y="2014673"/>
            <a:ext cx="4178300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YouTube,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Veoh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, DailyMotion, Youku, Google Video, Yahoo Video, </a:t>
            </a:r>
            <a:r>
              <a:rPr lang="en-US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Divx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…</a:t>
            </a:r>
          </a:p>
        </p:txBody>
      </p:sp>
      <p:sp>
        <p:nvSpPr>
          <p:cNvPr id="16" name="TextBox 81"/>
          <p:cNvSpPr txBox="1"/>
          <p:nvPr/>
        </p:nvSpPr>
        <p:spPr>
          <a:xfrm>
            <a:off x="3950647" y="3856173"/>
            <a:ext cx="4140200" cy="647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Microsoft, Adobe, Apple, McAfee, QuickTime, Trend Micro, Gaming…. </a:t>
            </a:r>
          </a:p>
        </p:txBody>
      </p:sp>
      <p:grpSp>
        <p:nvGrpSpPr>
          <p:cNvPr id="17" name="Diagram group"/>
          <p:cNvGrpSpPr/>
          <p:nvPr/>
        </p:nvGrpSpPr>
        <p:grpSpPr>
          <a:xfrm>
            <a:off x="3810344" y="4679406"/>
            <a:ext cx="4484462" cy="772016"/>
            <a:chOff x="3049046" y="117965"/>
            <a:chExt cx="4493275" cy="924490"/>
          </a:xfrm>
          <a:solidFill>
            <a:schemeClr val="accent3">
              <a:lumMod val="6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39" name="Group 48"/>
            <p:cNvGrpSpPr/>
            <p:nvPr/>
          </p:nvGrpSpPr>
          <p:grpSpPr>
            <a:xfrm>
              <a:off x="3049046" y="117965"/>
              <a:ext cx="4493275" cy="924490"/>
              <a:chOff x="3049046" y="117965"/>
              <a:chExt cx="4493275" cy="924490"/>
            </a:xfrm>
            <a:grpFill/>
          </p:grpSpPr>
          <p:sp>
            <p:nvSpPr>
              <p:cNvPr id="40" name="Round Same Side Corner Rectangle 49"/>
              <p:cNvSpPr/>
              <p:nvPr/>
            </p:nvSpPr>
            <p:spPr>
              <a:xfrm rot="5400000">
                <a:off x="4833439" y="-1666428"/>
                <a:ext cx="924490" cy="4493275"/>
              </a:xfrm>
              <a:prstGeom prst="round2Same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41" name="Round Same Side Corner Rectangle 4"/>
              <p:cNvSpPr/>
              <p:nvPr/>
            </p:nvSpPr>
            <p:spPr>
              <a:xfrm>
                <a:off x="3049047" y="163094"/>
                <a:ext cx="4448145" cy="83423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47650" tIns="123825" rIns="247650" bIns="123825" spcCol="127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lvl="1" indent="-228600" defTabSz="8890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en-US" sz="2000" b="1" dirty="0">
                  <a:latin typeface="Corbel"/>
                  <a:cs typeface="Corbel"/>
                </a:endParaRPr>
              </a:p>
            </p:txBody>
          </p:sp>
        </p:grpSp>
      </p:grpSp>
      <p:sp>
        <p:nvSpPr>
          <p:cNvPr id="18" name="TextBox 86"/>
          <p:cNvSpPr txBox="1"/>
          <p:nvPr/>
        </p:nvSpPr>
        <p:spPr>
          <a:xfrm>
            <a:off x="3950647" y="4702311"/>
            <a:ext cx="4560887" cy="646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BitTorrent, eDonkey, Ares, Gnutella/2, Pando…</a:t>
            </a:r>
          </a:p>
        </p:txBody>
      </p:sp>
      <p:grpSp>
        <p:nvGrpSpPr>
          <p:cNvPr id="19" name="Diagram group"/>
          <p:cNvGrpSpPr/>
          <p:nvPr/>
        </p:nvGrpSpPr>
        <p:grpSpPr>
          <a:xfrm>
            <a:off x="3824521" y="2905225"/>
            <a:ext cx="4493275" cy="770858"/>
            <a:chOff x="3049046" y="117965"/>
            <a:chExt cx="4493275" cy="924490"/>
          </a:xfrm>
          <a:solidFill>
            <a:schemeClr val="accent3">
              <a:lumMod val="6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36" name="Group 52"/>
            <p:cNvGrpSpPr/>
            <p:nvPr/>
          </p:nvGrpSpPr>
          <p:grpSpPr>
            <a:xfrm>
              <a:off x="3049046" y="117965"/>
              <a:ext cx="4493275" cy="924490"/>
              <a:chOff x="3049046" y="117965"/>
              <a:chExt cx="4493275" cy="924490"/>
            </a:xfrm>
            <a:grpFill/>
          </p:grpSpPr>
          <p:sp>
            <p:nvSpPr>
              <p:cNvPr id="37" name="Round Same Side Corner Rectangle 62"/>
              <p:cNvSpPr/>
              <p:nvPr/>
            </p:nvSpPr>
            <p:spPr>
              <a:xfrm rot="5400000">
                <a:off x="4833439" y="-1666428"/>
                <a:ext cx="924490" cy="4493275"/>
              </a:xfrm>
              <a:prstGeom prst="round2Same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38" name="Round Same Side Corner Rectangle 4"/>
              <p:cNvSpPr/>
              <p:nvPr/>
            </p:nvSpPr>
            <p:spPr>
              <a:xfrm>
                <a:off x="3049047" y="163094"/>
                <a:ext cx="4448145" cy="83423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47650" tIns="123825" rIns="247650" bIns="123825" spcCol="127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lvl="1" indent="-228600" defTabSz="8890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en-US" sz="2000" b="1" dirty="0">
                  <a:latin typeface="Corbel"/>
                  <a:cs typeface="Corbel"/>
                </a:endParaRPr>
              </a:p>
            </p:txBody>
          </p:sp>
        </p:grpSp>
      </p:grpSp>
      <p:sp>
        <p:nvSpPr>
          <p:cNvPr id="20" name="TextBox 68"/>
          <p:cNvSpPr txBox="1"/>
          <p:nvPr/>
        </p:nvSpPr>
        <p:spPr>
          <a:xfrm>
            <a:off x="3950647" y="2925898"/>
            <a:ext cx="4194175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RapidShare, MegaUpload, Badongo, zShare, DL Free….</a:t>
            </a:r>
          </a:p>
        </p:txBody>
      </p:sp>
      <p:sp>
        <p:nvSpPr>
          <p:cNvPr id="21" name="Rounded Rectangle 72"/>
          <p:cNvSpPr/>
          <p:nvPr/>
        </p:nvSpPr>
        <p:spPr>
          <a:xfrm>
            <a:off x="437216" y="5548347"/>
            <a:ext cx="3037629" cy="749520"/>
          </a:xfrm>
          <a:prstGeom prst="roundRect">
            <a:avLst/>
          </a:prstGeom>
          <a:solidFill>
            <a:srgbClr val="FF6600"/>
          </a:solidFill>
          <a:ln>
            <a:solidFill>
              <a:srgbClr val="FF66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endParaRPr lang="ru-RU"/>
          </a:p>
        </p:txBody>
      </p:sp>
      <p:sp>
        <p:nvSpPr>
          <p:cNvPr id="22" name="Rounded Rectangle 10"/>
          <p:cNvSpPr/>
          <p:nvPr/>
        </p:nvSpPr>
        <p:spPr>
          <a:xfrm>
            <a:off x="833869" y="5618562"/>
            <a:ext cx="2268837" cy="539366"/>
          </a:xfrm>
          <a:prstGeom prst="rect">
            <a:avLst/>
          </a:prstGeo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6200" tIns="38100" rIns="76200" bIns="38100" spcCol="127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889000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Corbel"/>
                <a:cs typeface="Corbel"/>
              </a:rPr>
              <a:t>HTTP Downloads</a:t>
            </a:r>
          </a:p>
        </p:txBody>
      </p:sp>
      <p:grpSp>
        <p:nvGrpSpPr>
          <p:cNvPr id="23" name="Diagram group"/>
          <p:cNvGrpSpPr/>
          <p:nvPr/>
        </p:nvGrpSpPr>
        <p:grpSpPr>
          <a:xfrm>
            <a:off x="3792616" y="5558180"/>
            <a:ext cx="4484462" cy="772016"/>
            <a:chOff x="3049046" y="117965"/>
            <a:chExt cx="4493275" cy="924490"/>
          </a:xfrm>
          <a:solidFill>
            <a:schemeClr val="accent3">
              <a:lumMod val="6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33" name="Group 48"/>
            <p:cNvGrpSpPr/>
            <p:nvPr/>
          </p:nvGrpSpPr>
          <p:grpSpPr>
            <a:xfrm>
              <a:off x="3049046" y="117965"/>
              <a:ext cx="4493275" cy="924490"/>
              <a:chOff x="3049046" y="117965"/>
              <a:chExt cx="4493275" cy="924490"/>
            </a:xfrm>
            <a:grpFill/>
          </p:grpSpPr>
          <p:sp>
            <p:nvSpPr>
              <p:cNvPr id="34" name="Round Same Side Corner Rectangle 76"/>
              <p:cNvSpPr/>
              <p:nvPr/>
            </p:nvSpPr>
            <p:spPr>
              <a:xfrm rot="5400000">
                <a:off x="4833439" y="-1666428"/>
                <a:ext cx="924490" cy="4493275"/>
              </a:xfrm>
              <a:prstGeom prst="round2Same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35" name="Round Same Side Corner Rectangle 4"/>
              <p:cNvSpPr/>
              <p:nvPr/>
            </p:nvSpPr>
            <p:spPr>
              <a:xfrm>
                <a:off x="3049047" y="163094"/>
                <a:ext cx="4448145" cy="83423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47650" tIns="123825" rIns="247650" bIns="123825" spcCol="127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lvl="1" indent="-228600" defTabSz="8890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en-US" sz="2000" b="1" dirty="0">
                  <a:latin typeface="Corbel"/>
                  <a:cs typeface="Corbel"/>
                </a:endParaRPr>
              </a:p>
            </p:txBody>
          </p:sp>
        </p:grpSp>
      </p:grpSp>
      <p:sp>
        <p:nvSpPr>
          <p:cNvPr id="24" name="TextBox 78"/>
          <p:cNvSpPr txBox="1"/>
          <p:nvPr/>
        </p:nvSpPr>
        <p:spPr>
          <a:xfrm>
            <a:off x="3950647" y="5580198"/>
            <a:ext cx="4319587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HTTP traffic not associated with any known service; large objects</a:t>
            </a:r>
          </a:p>
        </p:txBody>
      </p:sp>
      <p:grpSp>
        <p:nvGrpSpPr>
          <p:cNvPr id="25" name="Group 43"/>
          <p:cNvGrpSpPr/>
          <p:nvPr/>
        </p:nvGrpSpPr>
        <p:grpSpPr>
          <a:xfrm>
            <a:off x="440561" y="1204251"/>
            <a:ext cx="3047569" cy="721606"/>
            <a:chOff x="-9156" y="2402"/>
            <a:chExt cx="3047569" cy="796429"/>
          </a:xfrm>
          <a:solidFill>
            <a:srgbClr val="993366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1" name="Rounded Rectangle 44"/>
            <p:cNvSpPr/>
            <p:nvPr/>
          </p:nvSpPr>
          <p:spPr>
            <a:xfrm>
              <a:off x="-9156" y="2402"/>
              <a:ext cx="3047569" cy="796429"/>
            </a:xfrm>
            <a:prstGeom prst="roundRect">
              <a:avLst/>
            </a:prstGeom>
            <a:grpFill/>
            <a:ln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32" name="Rounded Rectangle 4"/>
            <p:cNvSpPr/>
            <p:nvPr/>
          </p:nvSpPr>
          <p:spPr>
            <a:xfrm>
              <a:off x="254626" y="165141"/>
              <a:ext cx="2592288" cy="431672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38100" rIns="76200" bIns="38100" spcCol="127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b="1" dirty="0" smtClean="0">
                  <a:latin typeface="Corbel"/>
                  <a:cs typeface="Corbel"/>
                </a:rPr>
                <a:t>Специфичные мобильные услуги</a:t>
              </a:r>
              <a:endParaRPr lang="en-US" sz="2000" b="1" dirty="0">
                <a:latin typeface="Corbel"/>
                <a:cs typeface="Corbel"/>
              </a:endParaRPr>
            </a:p>
          </p:txBody>
        </p:sp>
      </p:grpSp>
      <p:grpSp>
        <p:nvGrpSpPr>
          <p:cNvPr id="26" name="Diagram group"/>
          <p:cNvGrpSpPr/>
          <p:nvPr/>
        </p:nvGrpSpPr>
        <p:grpSpPr>
          <a:xfrm>
            <a:off x="3820976" y="1171432"/>
            <a:ext cx="4493275" cy="770858"/>
            <a:chOff x="3049046" y="117965"/>
            <a:chExt cx="4493275" cy="924490"/>
          </a:xfrm>
          <a:solidFill>
            <a:schemeClr val="accent3">
              <a:lumMod val="65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grpSp>
          <p:nvGrpSpPr>
            <p:cNvPr id="28" name="Group 40"/>
            <p:cNvGrpSpPr/>
            <p:nvPr/>
          </p:nvGrpSpPr>
          <p:grpSpPr>
            <a:xfrm>
              <a:off x="3049046" y="117965"/>
              <a:ext cx="4493275" cy="924490"/>
              <a:chOff x="3049046" y="117965"/>
              <a:chExt cx="4493275" cy="924490"/>
            </a:xfrm>
            <a:grpFill/>
          </p:grpSpPr>
          <p:sp>
            <p:nvSpPr>
              <p:cNvPr id="29" name="Round Same Side Corner Rectangle 48"/>
              <p:cNvSpPr/>
              <p:nvPr/>
            </p:nvSpPr>
            <p:spPr>
              <a:xfrm rot="5400000">
                <a:off x="4833439" y="-1666428"/>
                <a:ext cx="924490" cy="4493275"/>
              </a:xfrm>
              <a:prstGeom prst="round2Same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rgbClr r="0" g="0" b="0"/>
              </a:lnRef>
              <a:fillRef idx="1">
                <a:schemeClr val="accent4">
                  <a:tint val="40000"/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ru-RU"/>
              </a:p>
            </p:txBody>
          </p:sp>
          <p:sp>
            <p:nvSpPr>
              <p:cNvPr id="30" name="Round Same Side Corner Rectangle 4"/>
              <p:cNvSpPr/>
              <p:nvPr/>
            </p:nvSpPr>
            <p:spPr>
              <a:xfrm>
                <a:off x="3049047" y="163094"/>
                <a:ext cx="4448145" cy="83423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247650" tIns="123825" rIns="247650" bIns="123825" spcCol="127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8600" lvl="1" indent="-228600" defTabSz="889000">
                  <a:lnSpc>
                    <a:spcPct val="90000"/>
                  </a:lnSpc>
                  <a:spcAft>
                    <a:spcPct val="15000"/>
                  </a:spcAft>
                  <a:buFontTx/>
                  <a:buChar char="••"/>
                  <a:defRPr/>
                </a:pPr>
                <a:endParaRPr lang="en-US" sz="2000" b="1" dirty="0">
                  <a:latin typeface="Corbel"/>
                  <a:cs typeface="Corbel"/>
                </a:endParaRPr>
              </a:p>
            </p:txBody>
          </p:sp>
        </p:grpSp>
      </p:grpSp>
      <p:sp>
        <p:nvSpPr>
          <p:cNvPr id="27" name="TextBox 53"/>
          <p:cNvSpPr txBox="1"/>
          <p:nvPr/>
        </p:nvSpPr>
        <p:spPr>
          <a:xfrm>
            <a:off x="3957790" y="1223989"/>
            <a:ext cx="4179888" cy="646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iPhone &amp; Droid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приложения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,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3</a:t>
            </a:r>
            <a:r>
              <a:rPr lang="en-US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rd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 party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рингтоны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,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мобильные игры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/>
                <a:cs typeface="Corbel"/>
              </a:rPr>
              <a:t>…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49250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Экономия </a:t>
            </a:r>
            <a:r>
              <a:rPr lang="ru-RU" dirty="0"/>
              <a:t>внешнего </a:t>
            </a:r>
            <a:r>
              <a:rPr lang="en-US" dirty="0"/>
              <a:t>up-link’</a:t>
            </a:r>
            <a:r>
              <a:rPr lang="ru-RU" dirty="0"/>
              <a:t>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F55FC4-9B90-47BE-9CC7-2D040E43FAF1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268760"/>
            <a:ext cx="8092565" cy="4603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Объект 2"/>
          <p:cNvSpPr>
            <a:spLocks noGrp="1"/>
          </p:cNvSpPr>
          <p:nvPr>
            <p:ph sz="quarter" idx="1"/>
          </p:nvPr>
        </p:nvSpPr>
        <p:spPr>
          <a:xfrm>
            <a:off x="467544" y="4941168"/>
            <a:ext cx="8333717" cy="1152128"/>
          </a:xfrm>
          <a:solidFill>
            <a:schemeClr val="bg1"/>
          </a:solidFill>
        </p:spPr>
        <p:txBody>
          <a:bodyPr/>
          <a:lstStyle/>
          <a:p>
            <a:r>
              <a:rPr lang="ru-RU" sz="2000" dirty="0" smtClean="0"/>
              <a:t>При запросе 3,56Гбит/сек – отдача 5,27Гбит/сек</a:t>
            </a:r>
          </a:p>
          <a:p>
            <a:r>
              <a:rPr lang="ru-RU" sz="2000" dirty="0" smtClean="0"/>
              <a:t>Экономия около </a:t>
            </a:r>
            <a:r>
              <a:rPr lang="ru-RU" sz="2000" b="1" dirty="0" smtClean="0">
                <a:solidFill>
                  <a:srgbClr val="FF0000"/>
                </a:solidFill>
              </a:rPr>
              <a:t>37</a:t>
            </a:r>
            <a:r>
              <a:rPr lang="ru-RU" sz="2000" dirty="0" smtClean="0"/>
              <a:t>% от полосы пропускания</a:t>
            </a:r>
          </a:p>
          <a:p>
            <a:r>
              <a:rPr lang="ru-RU" sz="2000" dirty="0" smtClean="0"/>
              <a:t>Каждое расширение канала на 2,5Гбит/сек даёт реальное 3,5Гбит/сек пропускной способности для абонентов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4153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1340768"/>
            <a:ext cx="6686550" cy="4249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Slide Number Placeholder 2"/>
          <p:cNvSpPr txBox="1">
            <a:spLocks noGrp="1"/>
          </p:cNvSpPr>
          <p:nvPr/>
        </p:nvSpPr>
        <p:spPr bwMode="auto">
          <a:xfrm>
            <a:off x="7772400" y="64770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rtl="0"/>
            <a:fld id="{18EB68A5-BEC3-40FB-B0E3-B10083611F8A}" type="slidenum">
              <a:rPr lang="he-IL" sz="1200" b="1"/>
              <a:pPr rtl="0"/>
              <a:t>4</a:t>
            </a:fld>
            <a:endParaRPr lang="en-US" sz="1200" b="1"/>
          </a:p>
        </p:txBody>
      </p:sp>
      <p:sp>
        <p:nvSpPr>
          <p:cNvPr id="18440" name="Text Box 6"/>
          <p:cNvSpPr txBox="1">
            <a:spLocks noChangeArrowheads="1"/>
          </p:cNvSpPr>
          <p:nvPr/>
        </p:nvSpPr>
        <p:spPr bwMode="auto">
          <a:xfrm>
            <a:off x="7217936" y="3921253"/>
            <a:ext cx="1874415" cy="83099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indent="0" algn="ctr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  <a:defRPr sz="1600" b="1">
                <a:solidFill>
                  <a:srgbClr val="0558FF"/>
                </a:solidFill>
                <a:latin typeface="+mn-lt"/>
                <a:cs typeface="+mn-cs"/>
              </a:defRPr>
            </a:lvl1pPr>
            <a:lvl2pPr marL="547688" indent="-2730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rgbClr val="002060"/>
                </a:solidFill>
                <a:latin typeface="+mn-lt"/>
                <a:cs typeface="+mn-cs"/>
              </a:defRPr>
            </a:lvl2pPr>
            <a:lvl3pPr marL="822325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rgbClr val="002060"/>
                </a:solidFill>
                <a:latin typeface="+mn-lt"/>
                <a:cs typeface="+mn-cs"/>
              </a:defRPr>
            </a:lvl3pPr>
            <a:lvl4pPr marL="1096963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rgbClr val="002060"/>
                </a:solidFill>
                <a:latin typeface="+mn-lt"/>
                <a:cs typeface="+mn-cs"/>
              </a:defRPr>
            </a:lvl4pPr>
            <a:lvl5pPr marL="13716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rgbClr val="002060"/>
                </a:solidFill>
                <a:latin typeface="+mn-lt"/>
                <a:cs typeface="+mn-cs"/>
              </a:defRPr>
            </a:lvl5pPr>
            <a:lvl6pPr marL="1645920" indent="-182880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sz="1600">
                <a:latin typeface="+mn-lt"/>
                <a:cs typeface="+mn-cs"/>
              </a:defRPr>
            </a:lvl6pPr>
            <a:lvl7pPr marL="1828800" indent="-182880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sz="1400">
                <a:latin typeface="+mn-lt"/>
                <a:cs typeface="+mn-cs"/>
              </a:defRPr>
            </a:lvl7pPr>
            <a:lvl8pPr marL="2011680" indent="-182880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sz="1400">
                <a:latin typeface="+mn-lt"/>
                <a:cs typeface="+mn-cs"/>
              </a:defRPr>
            </a:lvl8pPr>
            <a:lvl9pPr marL="2194560" indent="-182880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sz="1200">
                <a:latin typeface="+mn-lt"/>
                <a:cs typeface="+mn-cs"/>
              </a:defRPr>
            </a:lvl9pPr>
          </a:lstStyle>
          <a:p>
            <a:r>
              <a:rPr lang="ru-RU" dirty="0">
                <a:solidFill>
                  <a:srgbClr val="FF0000"/>
                </a:solidFill>
              </a:rPr>
              <a:t>Необходимо </a:t>
            </a:r>
            <a:r>
              <a:rPr lang="ru-RU" dirty="0" smtClean="0">
                <a:solidFill>
                  <a:srgbClr val="FF0000"/>
                </a:solidFill>
              </a:rPr>
              <a:t>платить </a:t>
            </a:r>
            <a:r>
              <a:rPr lang="ru-RU" dirty="0">
                <a:solidFill>
                  <a:srgbClr val="FF0000"/>
                </a:solidFill>
              </a:rPr>
              <a:t>только за </a:t>
            </a: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ru-RU" dirty="0">
                <a:solidFill>
                  <a:srgbClr val="FF0000"/>
                </a:solidFill>
              </a:rPr>
              <a:t>Гбит/с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8441" name="Line 7"/>
          <p:cNvSpPr>
            <a:spLocks noChangeShapeType="1"/>
          </p:cNvSpPr>
          <p:nvPr/>
        </p:nvSpPr>
        <p:spPr bwMode="auto">
          <a:xfrm flipH="1" flipV="1">
            <a:off x="6224586" y="3255579"/>
            <a:ext cx="985839" cy="108117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18442" name="Text Box 4"/>
          <p:cNvSpPr txBox="1">
            <a:spLocks noChangeArrowheads="1"/>
          </p:cNvSpPr>
          <p:nvPr/>
        </p:nvSpPr>
        <p:spPr bwMode="auto">
          <a:xfrm>
            <a:off x="7169150" y="1268761"/>
            <a:ext cx="1915690" cy="864095"/>
          </a:xfrm>
          <a:prstGeom prst="rect">
            <a:avLst/>
          </a:prstGeom>
          <a:noFill/>
          <a:ln w="28575">
            <a:solidFill>
              <a:srgbClr val="0558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>
                <a:solidFill>
                  <a:srgbClr val="002060"/>
                </a:solidFill>
                <a:latin typeface="+mn-lt"/>
                <a:cs typeface="+mn-cs"/>
              </a:defRPr>
            </a:lvl1pPr>
            <a:lvl2pPr marL="547688" indent="-2730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rgbClr val="002060"/>
                </a:solidFill>
                <a:latin typeface="+mn-lt"/>
                <a:cs typeface="+mn-cs"/>
              </a:defRPr>
            </a:lvl2pPr>
            <a:lvl3pPr marL="822325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rgbClr val="002060"/>
                </a:solidFill>
                <a:latin typeface="+mn-lt"/>
                <a:cs typeface="+mn-cs"/>
              </a:defRPr>
            </a:lvl3pPr>
            <a:lvl4pPr marL="1096963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rgbClr val="002060"/>
                </a:solidFill>
                <a:latin typeface="+mn-lt"/>
                <a:cs typeface="+mn-cs"/>
              </a:defRPr>
            </a:lvl4pPr>
            <a:lvl5pPr marL="13716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rgbClr val="002060"/>
                </a:solidFill>
                <a:latin typeface="+mn-lt"/>
                <a:cs typeface="+mn-cs"/>
              </a:defRPr>
            </a:lvl5pPr>
            <a:lvl6pPr marL="1645920" indent="-182880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sz="1600">
                <a:latin typeface="+mn-lt"/>
                <a:cs typeface="+mn-cs"/>
              </a:defRPr>
            </a:lvl6pPr>
            <a:lvl7pPr marL="1828800" indent="-182880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sz="1400">
                <a:latin typeface="+mn-lt"/>
                <a:cs typeface="+mn-cs"/>
              </a:defRPr>
            </a:lvl7pPr>
            <a:lvl8pPr marL="2011680" indent="-182880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sz="1400">
                <a:latin typeface="+mn-lt"/>
                <a:cs typeface="+mn-cs"/>
              </a:defRPr>
            </a:lvl8pPr>
            <a:lvl9pPr marL="2194560" indent="-182880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sz="1200">
                <a:latin typeface="+mn-lt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b="1" dirty="0" smtClean="0">
                <a:solidFill>
                  <a:srgbClr val="0558FF"/>
                </a:solidFill>
              </a:rPr>
              <a:t>Абоненты требуют полосу 5Гбит/с</a:t>
            </a:r>
            <a:endParaRPr lang="en-US" sz="1600" b="1" dirty="0">
              <a:solidFill>
                <a:srgbClr val="0558FF"/>
              </a:solidFill>
            </a:endParaRPr>
          </a:p>
        </p:txBody>
      </p:sp>
      <p:sp>
        <p:nvSpPr>
          <p:cNvPr id="18443" name="Line 5"/>
          <p:cNvSpPr>
            <a:spLocks noChangeShapeType="1"/>
          </p:cNvSpPr>
          <p:nvPr/>
        </p:nvSpPr>
        <p:spPr bwMode="auto">
          <a:xfrm flipH="1">
            <a:off x="6224586" y="1661431"/>
            <a:ext cx="944563" cy="183393"/>
          </a:xfrm>
          <a:prstGeom prst="line">
            <a:avLst/>
          </a:prstGeom>
          <a:noFill/>
          <a:ln w="28575">
            <a:solidFill>
              <a:srgbClr val="0558FF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18444" name="Text Box 4"/>
          <p:cNvSpPr txBox="1">
            <a:spLocks noChangeArrowheads="1"/>
          </p:cNvSpPr>
          <p:nvPr/>
        </p:nvSpPr>
        <p:spPr bwMode="auto">
          <a:xfrm>
            <a:off x="7169151" y="2670804"/>
            <a:ext cx="1923200" cy="584775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indent="0" algn="ctr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  <a:defRPr sz="1600" b="1">
                <a:solidFill>
                  <a:srgbClr val="0558FF"/>
                </a:solidFill>
                <a:latin typeface="+mn-lt"/>
                <a:cs typeface="+mn-cs"/>
              </a:defRPr>
            </a:lvl1pPr>
            <a:lvl2pPr marL="547688" indent="-2730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rgbClr val="002060"/>
                </a:solidFill>
                <a:latin typeface="+mn-lt"/>
                <a:cs typeface="+mn-cs"/>
              </a:defRPr>
            </a:lvl2pPr>
            <a:lvl3pPr marL="822325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rgbClr val="002060"/>
                </a:solidFill>
                <a:latin typeface="+mn-lt"/>
                <a:cs typeface="+mn-cs"/>
              </a:defRPr>
            </a:lvl3pPr>
            <a:lvl4pPr marL="1096963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rgbClr val="002060"/>
                </a:solidFill>
                <a:latin typeface="+mn-lt"/>
                <a:cs typeface="+mn-cs"/>
              </a:defRPr>
            </a:lvl4pPr>
            <a:lvl5pPr marL="13716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rgbClr val="002060"/>
                </a:solidFill>
                <a:latin typeface="+mn-lt"/>
                <a:cs typeface="+mn-cs"/>
              </a:defRPr>
            </a:lvl5pPr>
            <a:lvl6pPr marL="1645920" indent="-182880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sz="1600">
                <a:latin typeface="+mn-lt"/>
                <a:cs typeface="+mn-cs"/>
              </a:defRPr>
            </a:lvl6pPr>
            <a:lvl7pPr marL="1828800" indent="-182880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sz="1400">
                <a:latin typeface="+mn-lt"/>
                <a:cs typeface="+mn-cs"/>
              </a:defRPr>
            </a:lvl7pPr>
            <a:lvl8pPr marL="2011680" indent="-182880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sz="1400">
                <a:latin typeface="+mn-lt"/>
                <a:cs typeface="+mn-cs"/>
              </a:defRPr>
            </a:lvl8pPr>
            <a:lvl9pPr marL="2194560" indent="-182880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sz="1200">
                <a:latin typeface="+mn-lt"/>
                <a:cs typeface="+mn-cs"/>
              </a:defRPr>
            </a:lvl9pPr>
          </a:lstStyle>
          <a:p>
            <a:r>
              <a:rPr lang="ru-RU" dirty="0">
                <a:solidFill>
                  <a:srgbClr val="00B050"/>
                </a:solidFill>
              </a:rPr>
              <a:t>Отдача из </a:t>
            </a:r>
            <a:r>
              <a:rPr lang="ru-RU" dirty="0" err="1">
                <a:solidFill>
                  <a:srgbClr val="00B050"/>
                </a:solidFill>
              </a:rPr>
              <a:t>кеша</a:t>
            </a:r>
            <a:r>
              <a:rPr lang="ru-RU" dirty="0">
                <a:solidFill>
                  <a:srgbClr val="00B050"/>
                </a:solidFill>
              </a:rPr>
              <a:t> 2Гбит/с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8445" name="Line 5"/>
          <p:cNvSpPr>
            <a:spLocks noChangeShapeType="1"/>
          </p:cNvSpPr>
          <p:nvPr/>
        </p:nvSpPr>
        <p:spPr bwMode="auto">
          <a:xfrm flipH="1" flipV="1">
            <a:off x="6084167" y="2420888"/>
            <a:ext cx="1084981" cy="580776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Оптимизация использования полосы пропускания</a:t>
            </a:r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 bwMode="auto">
          <a:xfrm>
            <a:off x="-11589" y="5589886"/>
            <a:ext cx="9084840" cy="887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indent="0" algn="ctr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  <a:defRPr sz="2600" b="1">
                <a:solidFill>
                  <a:srgbClr val="FF0000"/>
                </a:solidFill>
                <a:latin typeface="+mn-lt"/>
                <a:cs typeface="+mn-cs"/>
              </a:defRPr>
            </a:lvl1pPr>
            <a:lvl2pPr marL="547688" indent="-2730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rgbClr val="002060"/>
                </a:solidFill>
                <a:latin typeface="+mn-lt"/>
                <a:cs typeface="+mn-cs"/>
              </a:defRPr>
            </a:lvl2pPr>
            <a:lvl3pPr marL="822325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rgbClr val="002060"/>
                </a:solidFill>
                <a:latin typeface="+mn-lt"/>
                <a:cs typeface="+mn-cs"/>
              </a:defRPr>
            </a:lvl3pPr>
            <a:lvl4pPr marL="1096963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rgbClr val="002060"/>
                </a:solidFill>
                <a:latin typeface="+mn-lt"/>
                <a:cs typeface="+mn-cs"/>
              </a:defRPr>
            </a:lvl4pPr>
            <a:lvl5pPr marL="13716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rgbClr val="002060"/>
                </a:solidFill>
                <a:latin typeface="+mn-lt"/>
                <a:cs typeface="+mn-cs"/>
              </a:defRPr>
            </a:lvl5pPr>
            <a:lvl6pPr marL="1645920" indent="-182880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sz="1600">
                <a:latin typeface="+mn-lt"/>
                <a:cs typeface="+mn-cs"/>
              </a:defRPr>
            </a:lvl6pPr>
            <a:lvl7pPr marL="1828800" indent="-182880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sz="1400">
                <a:latin typeface="+mn-lt"/>
                <a:cs typeface="+mn-cs"/>
              </a:defRPr>
            </a:lvl7pPr>
            <a:lvl8pPr marL="2011680" indent="-182880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sz="1400">
                <a:latin typeface="+mn-lt"/>
                <a:cs typeface="+mn-cs"/>
              </a:defRPr>
            </a:lvl8pPr>
            <a:lvl9pPr marL="2194560" indent="-182880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sz="1200">
                <a:latin typeface="+mn-lt"/>
                <a:cs typeface="+mn-cs"/>
              </a:defRPr>
            </a:lvl9pPr>
          </a:lstStyle>
          <a:p>
            <a:r>
              <a:rPr lang="ru-RU" dirty="0" smtClean="0"/>
              <a:t>Можно относительно безболезненно «резать» полосу для Р2Р и видео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5203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для абонента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8596" y="1196752"/>
            <a:ext cx="8286808" cy="2664296"/>
          </a:xfrm>
        </p:spPr>
        <p:txBody>
          <a:bodyPr/>
          <a:lstStyle/>
          <a:p>
            <a:r>
              <a:rPr lang="ru-RU" dirty="0" smtClean="0"/>
              <a:t>Практически мгновенный доступ к контенту</a:t>
            </a:r>
          </a:p>
          <a:p>
            <a:r>
              <a:rPr lang="ru-RU" dirty="0" smtClean="0"/>
              <a:t>Высокая скорость загрузки (ограничена только сетью доступа)</a:t>
            </a:r>
          </a:p>
          <a:p>
            <a:r>
              <a:rPr lang="ru-RU" dirty="0" smtClean="0"/>
              <a:t>Возможность смотреть видео, как будто оно храниться локально</a:t>
            </a:r>
          </a:p>
          <a:p>
            <a:r>
              <a:rPr lang="ru-RU" dirty="0" smtClean="0"/>
              <a:t>Комфортный просмотр видео контента с ТВ и медиа-плееров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F55FC4-9B90-47BE-9CC7-2D040E43FAF1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 bwMode="auto">
          <a:xfrm>
            <a:off x="463079" y="4972220"/>
            <a:ext cx="828680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indent="0" algn="ctr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  <a:defRPr sz="2600" b="1">
                <a:solidFill>
                  <a:srgbClr val="FF0000"/>
                </a:solidFill>
                <a:latin typeface="+mn-lt"/>
                <a:cs typeface="+mn-cs"/>
              </a:defRPr>
            </a:lvl1pPr>
            <a:lvl2pPr marL="547688" indent="-2730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>
                <a:solidFill>
                  <a:srgbClr val="002060"/>
                </a:solidFill>
                <a:latin typeface="+mn-lt"/>
                <a:cs typeface="+mn-cs"/>
              </a:defRPr>
            </a:lvl2pPr>
            <a:lvl3pPr marL="822325" indent="-228600" eaLnBrk="0" hangingPunct="0">
              <a:spcBef>
                <a:spcPts val="500"/>
              </a:spcBef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>
                <a:solidFill>
                  <a:srgbClr val="002060"/>
                </a:solidFill>
                <a:latin typeface="+mn-lt"/>
                <a:cs typeface="+mn-cs"/>
              </a:defRPr>
            </a:lvl3pPr>
            <a:lvl4pPr marL="1096963" indent="-228600" eaLnBrk="0" hangingPunct="0">
              <a:spcBef>
                <a:spcPts val="400"/>
              </a:spcBef>
              <a:buClr>
                <a:srgbClr val="8BA2B4"/>
              </a:buClr>
              <a:buSzPct val="70000"/>
              <a:buFont typeface="Wingdings" pitchFamily="2" charset="2"/>
              <a:buChar char=""/>
              <a:defRPr sz="2000">
                <a:solidFill>
                  <a:srgbClr val="002060"/>
                </a:solidFill>
                <a:latin typeface="+mn-lt"/>
                <a:cs typeface="+mn-cs"/>
              </a:defRPr>
            </a:lvl4pPr>
            <a:lvl5pPr marL="1371600" indent="-228600" eaLnBrk="0" hangingPunct="0">
              <a:spcBef>
                <a:spcPts val="300"/>
              </a:spcBef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>
                <a:solidFill>
                  <a:srgbClr val="002060"/>
                </a:solidFill>
                <a:latin typeface="+mn-lt"/>
                <a:cs typeface="+mn-cs"/>
              </a:defRPr>
            </a:lvl5pPr>
            <a:lvl6pPr marL="1645920" indent="-182880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sz="1600">
                <a:latin typeface="+mn-lt"/>
                <a:cs typeface="+mn-cs"/>
              </a:defRPr>
            </a:lvl6pPr>
            <a:lvl7pPr marL="1828800" indent="-182880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sz="1400">
                <a:latin typeface="+mn-lt"/>
                <a:cs typeface="+mn-cs"/>
              </a:defRPr>
            </a:lvl7pPr>
            <a:lvl8pPr marL="2011680" indent="-182880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sz="1400">
                <a:latin typeface="+mn-lt"/>
                <a:cs typeface="+mn-cs"/>
              </a:defRPr>
            </a:lvl8pPr>
            <a:lvl9pPr marL="2194560" indent="-182880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sz="1200">
                <a:latin typeface="+mn-lt"/>
                <a:cs typeface="+mn-cs"/>
              </a:defRPr>
            </a:lvl9pPr>
          </a:lstStyle>
          <a:p>
            <a:r>
              <a:rPr lang="ru-RU" dirty="0" smtClean="0"/>
              <a:t>Повышается удовлетворенность </a:t>
            </a:r>
          </a:p>
          <a:p>
            <a:r>
              <a:rPr lang="ru-RU" dirty="0" smtClean="0"/>
              <a:t>и лояльность абонента</a:t>
            </a:r>
          </a:p>
          <a:p>
            <a:r>
              <a:rPr lang="ru-RU" dirty="0" smtClean="0"/>
              <a:t>Но как это измерить в </a:t>
            </a:r>
            <a:r>
              <a:rPr lang="ru-RU" dirty="0" smtClean="0"/>
              <a:t>цифрах?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8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Преимущества для </a:t>
            </a:r>
            <a:r>
              <a:rPr lang="ru-RU" dirty="0" smtClean="0"/>
              <a:t>абонента в цифрах на примере оператора </a:t>
            </a:r>
            <a:r>
              <a:rPr lang="en-US" dirty="0"/>
              <a:t>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8596" y="1196752"/>
            <a:ext cx="8286808" cy="5089768"/>
          </a:xfrm>
        </p:spPr>
        <p:txBody>
          <a:bodyPr/>
          <a:lstStyle/>
          <a:p>
            <a:r>
              <a:rPr lang="ru-RU" dirty="0" smtClean="0"/>
              <a:t>Доступ к видео (появление 1-го кадра):</a:t>
            </a:r>
          </a:p>
          <a:p>
            <a:pPr lvl="1"/>
            <a:r>
              <a:rPr lang="ru-RU" dirty="0"/>
              <a:t>б</a:t>
            </a:r>
            <a:r>
              <a:rPr lang="ru-RU" dirty="0" smtClean="0"/>
              <a:t>ыло – 2-5 сек.</a:t>
            </a:r>
          </a:p>
          <a:p>
            <a:pPr lvl="1"/>
            <a:r>
              <a:rPr lang="ru-RU" dirty="0" smtClean="0"/>
              <a:t>стало – мгновенный (доли секунд)*</a:t>
            </a:r>
          </a:p>
          <a:p>
            <a:r>
              <a:rPr lang="ru-RU" dirty="0" smtClean="0"/>
              <a:t>Просмотр видео </a:t>
            </a:r>
            <a:r>
              <a:rPr lang="ru-RU" dirty="0"/>
              <a:t>с </a:t>
            </a:r>
            <a:r>
              <a:rPr lang="en-US" dirty="0" smtClean="0"/>
              <a:t>YouTube</a:t>
            </a:r>
            <a:r>
              <a:rPr lang="ru-RU" dirty="0" smtClean="0"/>
              <a:t> (после клика </a:t>
            </a:r>
            <a:r>
              <a:rPr lang="ru-RU" dirty="0" smtClean="0"/>
              <a:t>мышью по ссылке)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ru-RU" dirty="0" smtClean="0"/>
              <a:t>Было – ожидание 10-15 сек.</a:t>
            </a:r>
          </a:p>
          <a:p>
            <a:pPr lvl="1"/>
            <a:r>
              <a:rPr lang="ru-RU" dirty="0" smtClean="0"/>
              <a:t>Стало – 1-2сек **</a:t>
            </a:r>
          </a:p>
          <a:p>
            <a:r>
              <a:rPr lang="ru-RU" dirty="0" smtClean="0"/>
              <a:t>Загрузка с </a:t>
            </a:r>
            <a:r>
              <a:rPr lang="en-US" dirty="0" smtClean="0"/>
              <a:t>YouTube:</a:t>
            </a:r>
          </a:p>
          <a:p>
            <a:pPr lvl="1"/>
            <a:r>
              <a:rPr lang="ru-RU" dirty="0" smtClean="0"/>
              <a:t>Было – 50 кбит/сек</a:t>
            </a:r>
          </a:p>
          <a:p>
            <a:pPr lvl="1"/>
            <a:r>
              <a:rPr lang="ru-RU" dirty="0" smtClean="0"/>
              <a:t>Стало – 3,4 </a:t>
            </a:r>
            <a:r>
              <a:rPr lang="ru-RU" dirty="0" err="1" smtClean="0"/>
              <a:t>мбит</a:t>
            </a:r>
            <a:r>
              <a:rPr lang="ru-RU" dirty="0" smtClean="0"/>
              <a:t>/сек</a:t>
            </a:r>
          </a:p>
          <a:p>
            <a:r>
              <a:rPr lang="ru-RU" dirty="0"/>
              <a:t>Загрузка </a:t>
            </a:r>
            <a:r>
              <a:rPr lang="en-US" dirty="0" smtClean="0"/>
              <a:t>P2P </a:t>
            </a:r>
            <a:r>
              <a:rPr lang="ru-RU" dirty="0" smtClean="0"/>
              <a:t>файлов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ru-RU" dirty="0"/>
              <a:t>Было – </a:t>
            </a:r>
            <a:r>
              <a:rPr lang="ru-RU" dirty="0" smtClean="0"/>
              <a:t>350 кбит/сек</a:t>
            </a:r>
            <a:endParaRPr lang="ru-RU" dirty="0"/>
          </a:p>
          <a:p>
            <a:pPr lvl="1"/>
            <a:r>
              <a:rPr lang="ru-RU" dirty="0"/>
              <a:t>Стало – </a:t>
            </a:r>
            <a:r>
              <a:rPr lang="ru-RU" dirty="0" smtClean="0"/>
              <a:t>90 </a:t>
            </a:r>
            <a:r>
              <a:rPr lang="ru-RU" dirty="0" err="1" smtClean="0"/>
              <a:t>мбит</a:t>
            </a:r>
            <a:r>
              <a:rPr lang="ru-RU" dirty="0" smtClean="0"/>
              <a:t>/сек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F55FC4-9B90-47BE-9CC7-2D040E43FAF1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1026" name="Picture 2" descr="&amp;Kcy;&amp;acy;&amp;rcy;&amp;tcy;&amp;icy;&amp;ncy;&amp;kcy;&amp;acy; 11 &amp;icy;&amp;zcy; 70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3779464" cy="251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73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0" y="1196752"/>
            <a:ext cx="9144000" cy="1985624"/>
            <a:chOff x="0" y="1196752"/>
            <a:chExt cx="9144000" cy="1985624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105033" y="1196752"/>
              <a:ext cx="8905229" cy="1985624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2659156"/>
              <a:ext cx="914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FF0000"/>
                  </a:solidFill>
                </a:rPr>
                <a:t>Прямая экономия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 возвращаясь к вопросу:</a:t>
            </a:r>
            <a:br>
              <a:rPr lang="ru-RU" dirty="0" smtClean="0"/>
            </a:br>
            <a:r>
              <a:rPr lang="ru-RU" dirty="0" smtClean="0">
                <a:solidFill>
                  <a:srgbClr val="00B050"/>
                </a:solidFill>
              </a:rPr>
              <a:t>Зачем кэш оператору?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91558" y="1196752"/>
            <a:ext cx="8286808" cy="1584176"/>
          </a:xfrm>
        </p:spPr>
        <p:txBody>
          <a:bodyPr/>
          <a:lstStyle/>
          <a:p>
            <a:r>
              <a:rPr lang="ru-RU" dirty="0" smtClean="0"/>
              <a:t>Экономия/оптимизация внешнего </a:t>
            </a:r>
            <a:r>
              <a:rPr lang="en-US" dirty="0" smtClean="0"/>
              <a:t>up-link’</a:t>
            </a:r>
            <a:r>
              <a:rPr lang="ru-RU" dirty="0" smtClean="0"/>
              <a:t>а</a:t>
            </a:r>
          </a:p>
          <a:p>
            <a:pPr lvl="1"/>
            <a:r>
              <a:rPr lang="ru-RU" sz="2100" dirty="0"/>
              <a:t>Сокращение платежей вышестоящему провайдеру</a:t>
            </a:r>
          </a:p>
          <a:p>
            <a:pPr lvl="1"/>
            <a:r>
              <a:rPr lang="ru-RU" sz="2100" dirty="0" smtClean="0"/>
              <a:t>Оптимизация/отсрочка </a:t>
            </a:r>
            <a:r>
              <a:rPr lang="ru-RU" sz="2100" dirty="0"/>
              <a:t>в увеличении пропускной способности каналов/умощнения маршрутизаторов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F55FC4-9B90-47BE-9CC7-2D040E43FAF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0" y="3209264"/>
            <a:ext cx="9143999" cy="3047212"/>
            <a:chOff x="0" y="3209264"/>
            <a:chExt cx="9143999" cy="3047212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105033" y="3209264"/>
              <a:ext cx="8905229" cy="3047211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бъект 2"/>
            <p:cNvSpPr txBox="1">
              <a:spLocks/>
            </p:cNvSpPr>
            <p:nvPr/>
          </p:nvSpPr>
          <p:spPr bwMode="auto">
            <a:xfrm>
              <a:off x="391558" y="3209265"/>
              <a:ext cx="8286808" cy="568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273050" indent="-273050" algn="l" rtl="0" eaLnBrk="0" fontAlgn="base" hangingPunct="0"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 kern="120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lvl1pPr>
              <a:lvl2pPr marL="547688" indent="-273050" algn="l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 kern="120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lvl2pPr>
              <a:lvl3pPr marL="822325" indent="-228600" algn="l" rtl="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 kern="120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lvl3pPr>
              <a:lvl4pPr marL="1096963" indent="-228600" algn="l" rtl="0" eaLnBrk="0" fontAlgn="base" hangingPunct="0">
                <a:spcBef>
                  <a:spcPts val="400"/>
                </a:spcBef>
                <a:spcAft>
                  <a:spcPct val="0"/>
                </a:spcAft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 sz="2000" kern="120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lvl4pPr>
              <a:lvl5pPr marL="1371600" indent="-228600" algn="l" rtl="0" eaLnBrk="0" fontAlgn="base" hangingPunct="0">
                <a:spcBef>
                  <a:spcPts val="300"/>
                </a:spcBef>
                <a:spcAft>
                  <a:spcPct val="0"/>
                </a:spcAft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 kern="1200">
                  <a:solidFill>
                    <a:srgbClr val="002060"/>
                  </a:solidFill>
                  <a:latin typeface="+mn-lt"/>
                  <a:ea typeface="+mn-ea"/>
                  <a:cs typeface="+mn-cs"/>
                </a:defRPr>
              </a:lvl5pPr>
              <a:lvl6pPr marL="1645920" indent="-182880" algn="l" rtl="0" eaLnBrk="1" latinLnBrk="0" hangingPunct="1">
                <a:spcBef>
                  <a:spcPts val="300"/>
                </a:spcBef>
                <a:buClr>
                  <a:srgbClr val="9FB8CD">
                    <a:shade val="75000"/>
                  </a:srgbClr>
                </a:buClr>
                <a:buSzPct val="75000"/>
                <a:buFont typeface="Wingdings 3"/>
                <a:buChar char=""/>
                <a:defRPr kumimoji="0" lang="en-US" sz="16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828800" indent="-182880" algn="l" rtl="0" eaLnBrk="1" latinLnBrk="0" hangingPunct="1">
                <a:spcBef>
                  <a:spcPts val="300"/>
                </a:spcBef>
                <a:buClr>
                  <a:srgbClr val="727CA3">
                    <a:shade val="75000"/>
                  </a:srgbClr>
                </a:buClr>
                <a:buSzPct val="75000"/>
                <a:buFont typeface="Wingdings 3"/>
                <a:buChar char=""/>
                <a:defRPr kumimoji="0" lang="en-US" sz="14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1680" indent="-182880" algn="l" rtl="0" eaLnBrk="1" latinLnBrk="0" hangingPunct="1">
                <a:spcBef>
                  <a:spcPts val="300"/>
                </a:spcBef>
                <a:buClr>
                  <a:prstClr val="white">
                    <a:shade val="50000"/>
                  </a:prstClr>
                </a:buClr>
                <a:buSzPct val="75000"/>
                <a:buFont typeface="Wingdings 3"/>
                <a:buChar char=""/>
                <a:defRPr kumimoji="0" lang="en-US" sz="14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94560" indent="-182880" algn="l" rtl="0" eaLnBrk="1" latinLnBrk="0" hangingPunct="1">
                <a:spcBef>
                  <a:spcPts val="300"/>
                </a:spcBef>
                <a:buClr>
                  <a:srgbClr val="9FB8CD"/>
                </a:buClr>
                <a:buSzPct val="75000"/>
                <a:buFont typeface="Wingdings 3"/>
                <a:buChar char=""/>
                <a:defRPr kumimoji="0" lang="en-US" sz="12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ru-RU" dirty="0" smtClean="0"/>
                <a:t>Уменьшение времени задержки доставки контента/непрерывность доставки</a:t>
              </a:r>
            </a:p>
          </p:txBody>
        </p:sp>
        <p:sp>
          <p:nvSpPr>
            <p:cNvPr id="7" name="Объект 2"/>
            <p:cNvSpPr txBox="1">
              <a:spLocks/>
            </p:cNvSpPr>
            <p:nvPr/>
          </p:nvSpPr>
          <p:spPr bwMode="auto">
            <a:xfrm>
              <a:off x="391558" y="4014874"/>
              <a:ext cx="8286808" cy="568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273050" indent="-273050"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rgbClr val="002060"/>
                  </a:solidFill>
                  <a:latin typeface="+mn-lt"/>
                  <a:cs typeface="+mn-cs"/>
                </a:defRPr>
              </a:lvl1pPr>
              <a:lvl2pPr marL="547688" indent="-2730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rgbClr val="002060"/>
                  </a:solidFill>
                  <a:latin typeface="+mn-lt"/>
                  <a:cs typeface="+mn-cs"/>
                </a:defRPr>
              </a:lvl2pPr>
              <a:lvl3pPr marL="822325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rgbClr val="002060"/>
                  </a:solidFill>
                  <a:latin typeface="+mn-lt"/>
                  <a:cs typeface="+mn-cs"/>
                </a:defRPr>
              </a:lvl3pPr>
              <a:lvl4pPr marL="1096963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rgbClr val="002060"/>
                  </a:solidFill>
                  <a:latin typeface="+mn-lt"/>
                  <a:cs typeface="+mn-cs"/>
                </a:defRPr>
              </a:lvl4pPr>
              <a:lvl5pPr marL="13716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rgbClr val="002060"/>
                  </a:solidFill>
                  <a:latin typeface="+mn-lt"/>
                  <a:cs typeface="+mn-cs"/>
                </a:defRPr>
              </a:lvl5pPr>
              <a:lvl6pPr marL="1645920" indent="-182880">
                <a:spcBef>
                  <a:spcPts val="300"/>
                </a:spcBef>
                <a:buClr>
                  <a:srgbClr val="9FB8CD">
                    <a:shade val="75000"/>
                  </a:srgbClr>
                </a:buClr>
                <a:buSzPct val="75000"/>
                <a:buFont typeface="Wingdings 3"/>
                <a:buChar char=""/>
                <a:defRPr kumimoji="0" sz="1600">
                  <a:latin typeface="+mn-lt"/>
                  <a:cs typeface="+mn-cs"/>
                </a:defRPr>
              </a:lvl6pPr>
              <a:lvl7pPr marL="1828800" indent="-182880">
                <a:spcBef>
                  <a:spcPts val="300"/>
                </a:spcBef>
                <a:buClr>
                  <a:srgbClr val="727CA3">
                    <a:shade val="75000"/>
                  </a:srgbClr>
                </a:buClr>
                <a:buSzPct val="75000"/>
                <a:buFont typeface="Wingdings 3"/>
                <a:buChar char=""/>
                <a:defRPr kumimoji="0" sz="1400">
                  <a:latin typeface="+mn-lt"/>
                  <a:cs typeface="+mn-cs"/>
                </a:defRPr>
              </a:lvl7pPr>
              <a:lvl8pPr marL="2011680" indent="-182880">
                <a:spcBef>
                  <a:spcPts val="300"/>
                </a:spcBef>
                <a:buClr>
                  <a:prstClr val="white">
                    <a:shade val="50000"/>
                  </a:prstClr>
                </a:buClr>
                <a:buSzPct val="75000"/>
                <a:buFont typeface="Wingdings 3"/>
                <a:buChar char=""/>
                <a:defRPr kumimoji="0" sz="1400">
                  <a:latin typeface="+mn-lt"/>
                  <a:cs typeface="+mn-cs"/>
                </a:defRPr>
              </a:lvl8pPr>
              <a:lvl9pPr marL="2194560" indent="-182880">
                <a:spcBef>
                  <a:spcPts val="300"/>
                </a:spcBef>
                <a:buClr>
                  <a:srgbClr val="9FB8CD"/>
                </a:buClr>
                <a:buSzPct val="75000"/>
                <a:buFont typeface="Wingdings 3"/>
                <a:buChar char=""/>
                <a:defRPr kumimoji="0" sz="1200">
                  <a:latin typeface="+mn-lt"/>
                  <a:cs typeface="+mn-cs"/>
                </a:defRPr>
              </a:lvl9pPr>
            </a:lstStyle>
            <a:p>
              <a:r>
                <a:rPr lang="ru-RU" dirty="0"/>
                <a:t>Доставка контента осуществляется на скорости сети доступа</a:t>
              </a:r>
            </a:p>
          </p:txBody>
        </p:sp>
        <p:sp>
          <p:nvSpPr>
            <p:cNvPr id="8" name="Объект 2"/>
            <p:cNvSpPr txBox="1">
              <a:spLocks/>
            </p:cNvSpPr>
            <p:nvPr/>
          </p:nvSpPr>
          <p:spPr bwMode="auto">
            <a:xfrm>
              <a:off x="391558" y="4878970"/>
              <a:ext cx="8286808" cy="568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ru-RU"/>
              </a:defPPr>
              <a:lvl1pPr marL="273050" indent="-273050" eaLnBrk="0" hangingPunct="0">
                <a:spcBef>
                  <a:spcPts val="600"/>
                </a:spcBef>
                <a:buClr>
                  <a:schemeClr val="accent1"/>
                </a:buClr>
                <a:buSzPct val="76000"/>
                <a:buFont typeface="Wingdings 3" pitchFamily="18" charset="2"/>
                <a:buChar char=""/>
                <a:defRPr sz="2600">
                  <a:solidFill>
                    <a:srgbClr val="002060"/>
                  </a:solidFill>
                  <a:latin typeface="+mn-lt"/>
                  <a:cs typeface="+mn-cs"/>
                </a:defRPr>
              </a:lvl1pPr>
              <a:lvl2pPr marL="547688" indent="-273050" eaLnBrk="0" hangingPunct="0">
                <a:spcBef>
                  <a:spcPts val="500"/>
                </a:spcBef>
                <a:buClr>
                  <a:schemeClr val="accent2"/>
                </a:buClr>
                <a:buSzPct val="76000"/>
                <a:buFont typeface="Wingdings 3" pitchFamily="18" charset="2"/>
                <a:buChar char=""/>
                <a:defRPr sz="2300">
                  <a:solidFill>
                    <a:srgbClr val="002060"/>
                  </a:solidFill>
                  <a:latin typeface="+mn-lt"/>
                  <a:cs typeface="+mn-cs"/>
                </a:defRPr>
              </a:lvl2pPr>
              <a:lvl3pPr marL="822325" indent="-228600" eaLnBrk="0" hangingPunct="0">
                <a:spcBef>
                  <a:spcPts val="500"/>
                </a:spcBef>
                <a:buClr>
                  <a:srgbClr val="BCBCBC"/>
                </a:buClr>
                <a:buSzPct val="76000"/>
                <a:buFont typeface="Wingdings 3" pitchFamily="18" charset="2"/>
                <a:buChar char=""/>
                <a:defRPr sz="2000">
                  <a:solidFill>
                    <a:srgbClr val="002060"/>
                  </a:solidFill>
                  <a:latin typeface="+mn-lt"/>
                  <a:cs typeface="+mn-cs"/>
                </a:defRPr>
              </a:lvl3pPr>
              <a:lvl4pPr marL="1096963" indent="-228600" eaLnBrk="0" hangingPunct="0">
                <a:spcBef>
                  <a:spcPts val="400"/>
                </a:spcBef>
                <a:buClr>
                  <a:srgbClr val="8BA2B4"/>
                </a:buClr>
                <a:buSzPct val="70000"/>
                <a:buFont typeface="Wingdings" pitchFamily="2" charset="2"/>
                <a:buChar char=""/>
                <a:defRPr sz="2000">
                  <a:solidFill>
                    <a:srgbClr val="002060"/>
                  </a:solidFill>
                  <a:latin typeface="+mn-lt"/>
                  <a:cs typeface="+mn-cs"/>
                </a:defRPr>
              </a:lvl4pPr>
              <a:lvl5pPr marL="1371600" indent="-228600" eaLnBrk="0" hangingPunct="0">
                <a:spcBef>
                  <a:spcPts val="3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"/>
                <a:defRPr sz="1600">
                  <a:solidFill>
                    <a:srgbClr val="002060"/>
                  </a:solidFill>
                  <a:latin typeface="+mn-lt"/>
                  <a:cs typeface="+mn-cs"/>
                </a:defRPr>
              </a:lvl5pPr>
              <a:lvl6pPr marL="1645920" indent="-182880">
                <a:spcBef>
                  <a:spcPts val="300"/>
                </a:spcBef>
                <a:buClr>
                  <a:srgbClr val="9FB8CD">
                    <a:shade val="75000"/>
                  </a:srgbClr>
                </a:buClr>
                <a:buSzPct val="75000"/>
                <a:buFont typeface="Wingdings 3"/>
                <a:buChar char=""/>
                <a:defRPr kumimoji="0" sz="1600">
                  <a:latin typeface="+mn-lt"/>
                  <a:cs typeface="+mn-cs"/>
                </a:defRPr>
              </a:lvl6pPr>
              <a:lvl7pPr marL="1828800" indent="-182880">
                <a:spcBef>
                  <a:spcPts val="300"/>
                </a:spcBef>
                <a:buClr>
                  <a:srgbClr val="727CA3">
                    <a:shade val="75000"/>
                  </a:srgbClr>
                </a:buClr>
                <a:buSzPct val="75000"/>
                <a:buFont typeface="Wingdings 3"/>
                <a:buChar char=""/>
                <a:defRPr kumimoji="0" sz="1400">
                  <a:latin typeface="+mn-lt"/>
                  <a:cs typeface="+mn-cs"/>
                </a:defRPr>
              </a:lvl7pPr>
              <a:lvl8pPr marL="2011680" indent="-182880">
                <a:spcBef>
                  <a:spcPts val="300"/>
                </a:spcBef>
                <a:buClr>
                  <a:prstClr val="white">
                    <a:shade val="50000"/>
                  </a:prstClr>
                </a:buClr>
                <a:buSzPct val="75000"/>
                <a:buFont typeface="Wingdings 3"/>
                <a:buChar char=""/>
                <a:defRPr kumimoji="0" sz="1400">
                  <a:latin typeface="+mn-lt"/>
                  <a:cs typeface="+mn-cs"/>
                </a:defRPr>
              </a:lvl8pPr>
              <a:lvl9pPr marL="2194560" indent="-182880">
                <a:spcBef>
                  <a:spcPts val="300"/>
                </a:spcBef>
                <a:buClr>
                  <a:srgbClr val="9FB8CD"/>
                </a:buClr>
                <a:buSzPct val="75000"/>
                <a:buFont typeface="Wingdings 3"/>
                <a:buChar char=""/>
                <a:defRPr kumimoji="0" sz="1200">
                  <a:latin typeface="+mn-lt"/>
                  <a:cs typeface="+mn-cs"/>
                </a:defRPr>
              </a:lvl9pPr>
            </a:lstStyle>
            <a:p>
              <a:r>
                <a:rPr lang="ru-RU" dirty="0"/>
                <a:t>Система кэширования смещает на </a:t>
              </a:r>
              <a:r>
                <a:rPr lang="en-US" dirty="0"/>
                <a:t>30-40% </a:t>
              </a:r>
              <a:r>
                <a:rPr lang="ru-RU" dirty="0"/>
                <a:t>нагрузку с опорной сети на сеть доступа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0" y="5733256"/>
              <a:ext cx="91439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rgbClr val="FF0000"/>
                  </a:solidFill>
                </a:rPr>
                <a:t>Повышение конкурентоспособности</a:t>
              </a:r>
              <a:endParaRPr lang="ru-RU" sz="28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41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6 L 0 -0.2951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96296E-6 L 0 0.4537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-2.77778E-6 0.510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коммерческие выгоды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Увеличение лояльности абонентов</a:t>
            </a:r>
          </a:p>
          <a:p>
            <a:r>
              <a:rPr lang="ru-RU" dirty="0" smtClean="0"/>
              <a:t>Сокращение расходов на арендованные каналы связи</a:t>
            </a:r>
          </a:p>
          <a:p>
            <a:r>
              <a:rPr lang="ru-RU" dirty="0" smtClean="0"/>
              <a:t>Уменьшение инвестиций в магистральное оборудования </a:t>
            </a:r>
            <a:r>
              <a:rPr lang="en-US" dirty="0" smtClean="0"/>
              <a:t>IP-</a:t>
            </a:r>
            <a:r>
              <a:rPr lang="ru-RU" dirty="0" smtClean="0"/>
              <a:t>сети</a:t>
            </a:r>
          </a:p>
          <a:p>
            <a:r>
              <a:rPr lang="ru-RU" dirty="0" smtClean="0"/>
              <a:t>Увеличение </a:t>
            </a:r>
            <a:r>
              <a:rPr lang="ru-RU" dirty="0"/>
              <a:t>срока эксплуатации существующего оборудования</a:t>
            </a: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F55FC4-9B90-47BE-9CC7-2D040E43FAF1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5" name="Content Placeholder 2"/>
          <p:cNvSpPr>
            <a:spLocks noGrp="1"/>
          </p:cNvSpPr>
          <p:nvPr/>
        </p:nvSpPr>
        <p:spPr bwMode="auto">
          <a:xfrm>
            <a:off x="0" y="5157192"/>
            <a:ext cx="91440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spcBef>
                <a:spcPts val="600"/>
              </a:spcBef>
              <a:buClr>
                <a:schemeClr val="accent1"/>
              </a:buClr>
              <a:buSzPct val="76000"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  <a:cs typeface="+mn-cs"/>
              </a:rPr>
              <a:t>Срок окупаемости проектов – от 9 до 18 месяцев</a:t>
            </a:r>
            <a:endParaRPr lang="en-US" sz="2400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12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Оценочный п</a:t>
            </a:r>
            <a:r>
              <a:rPr lang="ru-RU" dirty="0" smtClean="0"/>
              <a:t>ример </a:t>
            </a:r>
            <a:r>
              <a:rPr lang="ru-RU" dirty="0" smtClean="0"/>
              <a:t>расчета </a:t>
            </a:r>
            <a:r>
              <a:rPr lang="ru-RU" u="sng" dirty="0" smtClean="0">
                <a:solidFill>
                  <a:srgbClr val="FF0000"/>
                </a:solidFill>
              </a:rPr>
              <a:t>прямой </a:t>
            </a:r>
            <a:r>
              <a:rPr lang="ru-RU" dirty="0" smtClean="0"/>
              <a:t>окупаемости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28596" y="1420198"/>
            <a:ext cx="8286808" cy="2872898"/>
          </a:xfrm>
        </p:spPr>
        <p:txBody>
          <a:bodyPr/>
          <a:lstStyle/>
          <a:p>
            <a:r>
              <a:rPr lang="ru-RU" dirty="0" smtClean="0"/>
              <a:t>Стоимость 1 Мбит/сек – 1000 </a:t>
            </a:r>
            <a:r>
              <a:rPr lang="ru-RU" dirty="0" err="1" smtClean="0"/>
              <a:t>руб</a:t>
            </a:r>
            <a:r>
              <a:rPr lang="ru-RU" dirty="0" smtClean="0"/>
              <a:t>/месяц</a:t>
            </a:r>
          </a:p>
          <a:p>
            <a:r>
              <a:rPr lang="ru-RU" dirty="0" smtClean="0"/>
              <a:t>Внешний канал – 2Гбит/сек</a:t>
            </a:r>
          </a:p>
          <a:p>
            <a:r>
              <a:rPr lang="ru-RU" dirty="0" smtClean="0"/>
              <a:t>Типовой трафик </a:t>
            </a:r>
            <a:r>
              <a:rPr lang="en-US" dirty="0" smtClean="0"/>
              <a:t>~ 30% P2P, ~ 30% Video</a:t>
            </a:r>
          </a:p>
          <a:p>
            <a:r>
              <a:rPr lang="ru-RU" dirty="0" smtClean="0"/>
              <a:t>Планируемое увеличение канала – до 3-х Гбит/сек.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F55FC4-9B90-47BE-9CC7-2D040E43FAF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395536" y="4657557"/>
            <a:ext cx="8286808" cy="1075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73050" indent="-273050" algn="l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defRPr sz="2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defRPr sz="23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Char char="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Char char="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"/>
              <a:defRPr sz="16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Текущий платеж – 2 000 000 руб.</a:t>
            </a:r>
          </a:p>
          <a:p>
            <a:pPr marL="0" indent="0">
              <a:buNone/>
            </a:pPr>
            <a:r>
              <a:rPr lang="ru-RU" dirty="0" smtClean="0"/>
              <a:t>Планируемый платеж  - 3 000 000 руб.</a:t>
            </a:r>
            <a:endParaRPr lang="ru-RU" dirty="0"/>
          </a:p>
        </p:txBody>
      </p:sp>
      <p:pic>
        <p:nvPicPr>
          <p:cNvPr id="4100" name="Picture 4" descr="&amp;Kcy;&amp;acy;&amp;rcy;&amp;tcy;&amp;icy;&amp;ncy;&amp;kcy;&amp;acy; 19 &amp;icy;&amp;zcy; 93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173" y="4428334"/>
            <a:ext cx="2173405" cy="144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988943" y="1268760"/>
            <a:ext cx="1461864" cy="881586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CC"/>
                </a:solidFill>
              </a:rPr>
              <a:t>Много?</a:t>
            </a:r>
            <a:endParaRPr lang="ru-RU" sz="2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77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шаблон презентации UFTS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2050A19DFEACE4F9F2A1A3915868EAC" ma:contentTypeVersion="3" ma:contentTypeDescription="Создание документа." ma:contentTypeScope="" ma:versionID="2f70965da6df1bfd306e3c9436dc15d6">
  <xsd:schema xmlns:xsd="http://www.w3.org/2001/XMLSchema" xmlns:p="http://schemas.microsoft.com/office/2006/metadata/properties" xmlns:ns2="85000eff-ace6-4312-b7f9-689e6a47bf35" targetNamespace="http://schemas.microsoft.com/office/2006/metadata/properties" ma:root="true" ma:fieldsID="671242e198f877c6a60c64765ec438ac" ns2:_="">
    <xsd:import namespace="85000eff-ace6-4312-b7f9-689e6a47bf35"/>
    <xsd:element name="properties">
      <xsd:complexType>
        <xsd:sequence>
          <xsd:element name="documentManagement">
            <xsd:complexType>
              <xsd:all>
                <xsd:element ref="ns2:_x0426__x0435__x043b__x0435__x0432__x044b__x0435__x0020__x0430__x0443__x0434__x0438__x0442__x043e__x0440__x0438__x0438_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85000eff-ace6-4312-b7f9-689e6a47bf35" elementFormDefault="qualified">
    <xsd:import namespace="http://schemas.microsoft.com/office/2006/documentManagement/types"/>
    <xsd:element name="_x0426__x0435__x043b__x0435__x0432__x044b__x0435__x0020__x0430__x0443__x0434__x0438__x0442__x043e__x0440__x0438__x0438_" ma:index="10" nillable="true" ma:displayName="Целевые аудитории" ma:internalName="_x0426__x0435__x043b__x0435__x0432__x044b__x0435__x0020__x0430__x0443__x0434__x0438__x0442__x043e__x0440__x0438__x0438_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_x0426__x0435__x043b__x0435__x0432__x044b__x0435__x0020__x0430__x0443__x0434__x0438__x0442__x043e__x0440__x0438__x0438_ xmlns="85000eff-ace6-4312-b7f9-689e6a47bf35" xsi:nil="true"/>
  </documentManagement>
</p:properties>
</file>

<file path=customXml/itemProps1.xml><?xml version="1.0" encoding="utf-8"?>
<ds:datastoreItem xmlns:ds="http://schemas.openxmlformats.org/officeDocument/2006/customXml" ds:itemID="{594C005E-2FAA-4834-91F2-2D302999CF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5000eff-ace6-4312-b7f9-689e6a47bf35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9400AFCB-5702-4D86-B35D-04BEDB631A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C13B25-4CE4-4833-8CDD-52C4628C1D7D}">
  <ds:schemaRefs>
    <ds:schemaRef ds:uri="http://schemas.openxmlformats.org/package/2006/metadata/core-properties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85000eff-ace6-4312-b7f9-689e6a47bf3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19013</TotalTime>
  <Words>1028</Words>
  <Application>Microsoft Office PowerPoint</Application>
  <PresentationFormat>Экран (4:3)</PresentationFormat>
  <Paragraphs>215</Paragraphs>
  <Slides>22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шаблон презентации UFTS</vt:lpstr>
      <vt:lpstr>Visio</vt:lpstr>
      <vt:lpstr>Кэширование трафика</vt:lpstr>
      <vt:lpstr>Зачем кэшировать трафик оператору?</vt:lpstr>
      <vt:lpstr>Экономия внешнего up-link’а</vt:lpstr>
      <vt:lpstr>Оптимизация использования полосы пропускания</vt:lpstr>
      <vt:lpstr>Преимущества для абонента</vt:lpstr>
      <vt:lpstr>Преимущества для абонента в цифрах на примере оператора N</vt:lpstr>
      <vt:lpstr>И возвращаясь к вопросу: Зачем кэш оператору?</vt:lpstr>
      <vt:lpstr>Основные коммерческие выгоды</vt:lpstr>
      <vt:lpstr>Оценочный пример расчета прямой окупаемости</vt:lpstr>
      <vt:lpstr>Оценочный пример расчета прямой окупаемости</vt:lpstr>
      <vt:lpstr>Ограничения применения систем кэширования</vt:lpstr>
      <vt:lpstr>Немного о технике или способы интеграции кэш-системы в сеть</vt:lpstr>
      <vt:lpstr>Способы интеграции в сеть</vt:lpstr>
      <vt:lpstr>Установка в разрыв (до 2-х Гбит/сек Up-link)</vt:lpstr>
      <vt:lpstr>Схема интеграции, используя PBR</vt:lpstr>
      <vt:lpstr>Схема PBR</vt:lpstr>
      <vt:lpstr>Схема интеграции, используя DPI</vt:lpstr>
      <vt:lpstr>Схема DPI</vt:lpstr>
      <vt:lpstr>Схема интеграции, используя BGP</vt:lpstr>
      <vt:lpstr>Схема  BGP</vt:lpstr>
      <vt:lpstr>Спасибо за внимание!</vt:lpstr>
      <vt:lpstr>Поддерживаемые сервисы (включая HTTP)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EMinaev</dc:creator>
  <cp:lastModifiedBy>Чугаев Владимир Владимирович</cp:lastModifiedBy>
  <cp:revision>140</cp:revision>
  <cp:lastPrinted>2012-03-19T16:16:31Z</cp:lastPrinted>
  <dcterms:created xsi:type="dcterms:W3CDTF">2009-06-02T10:50:29Z</dcterms:created>
  <dcterms:modified xsi:type="dcterms:W3CDTF">2012-05-25T03:11:50Z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0x01010002050A19DFEACE4F9F2A1A3915868EAC</vt:lpwstr>
  </property>
</Properties>
</file>