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2" r:id="rId25"/>
    <p:sldId id="278" r:id="rId26"/>
    <p:sldId id="279" r:id="rId27"/>
    <p:sldId id="280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9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45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7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3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4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0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3D5DF-5401-1240-90FF-E1A096EA0F38}" type="datetimeFigureOut">
              <a:rPr lang="en-US" smtClean="0"/>
              <a:t>5/23/12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BCA19-BDFD-DA43-A4D2-0F4A3C970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5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khnet.info/index.php/Conntrack_tunin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 </a:t>
            </a:r>
            <a:r>
              <a:rPr lang="ru-RU" dirty="0" smtClean="0"/>
              <a:t> на </a:t>
            </a:r>
            <a:r>
              <a:rPr lang="en-US" dirty="0" smtClean="0"/>
              <a:t>PC-</a:t>
            </a:r>
            <a:r>
              <a:rPr lang="ru-RU" dirty="0" smtClean="0"/>
              <a:t>серверах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Тонкая настройка </a:t>
            </a:r>
            <a:r>
              <a:rPr lang="en-US" dirty="0" err="1" smtClean="0"/>
              <a:t>Vyatta</a:t>
            </a:r>
            <a:r>
              <a:rPr lang="ru-RU" dirty="0" smtClean="0"/>
              <a:t> </a:t>
            </a:r>
          </a:p>
          <a:p>
            <a:endParaRPr lang="ru-RU" sz="1800" dirty="0" smtClean="0"/>
          </a:p>
          <a:p>
            <a:r>
              <a:rPr lang="ru-RU" sz="1800" dirty="0" smtClean="0"/>
              <a:t>Кирилл </a:t>
            </a:r>
            <a:r>
              <a:rPr lang="ru-RU" sz="1800" dirty="0" err="1" smtClean="0"/>
              <a:t>Малеванов</a:t>
            </a:r>
            <a:r>
              <a:rPr lang="ru-RU" sz="1800" dirty="0" smtClean="0"/>
              <a:t>, </a:t>
            </a:r>
            <a:r>
              <a:rPr lang="ru-RU" sz="1800" dirty="0" err="1" smtClean="0"/>
              <a:t>ПиН</a:t>
            </a:r>
            <a:r>
              <a:rPr lang="ru-RU" sz="1800" dirty="0" smtClean="0"/>
              <a:t> Телеком</a:t>
            </a:r>
          </a:p>
          <a:p>
            <a:r>
              <a:rPr lang="ru-RU" sz="1800" dirty="0" smtClean="0"/>
              <a:t>Специальное спасибо: Павел </a:t>
            </a:r>
            <a:r>
              <a:rPr lang="ru-RU" sz="1800" dirty="0" err="1" smtClean="0"/>
              <a:t>Учускин</a:t>
            </a:r>
            <a:r>
              <a:rPr lang="ru-RU" sz="1800" dirty="0" smtClean="0"/>
              <a:t>, </a:t>
            </a:r>
            <a:r>
              <a:rPr lang="ru-RU" sz="1800" dirty="0" err="1" smtClean="0"/>
              <a:t>ПиН</a:t>
            </a:r>
            <a:r>
              <a:rPr lang="ru-RU" sz="1800" dirty="0" smtClean="0"/>
              <a:t> Телеком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32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en-US" dirty="0" smtClean="0"/>
              <a:t>NAT: Ericsson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/>
              <a:t>BRAS SE-series</a:t>
            </a:r>
          </a:p>
          <a:p>
            <a:pPr marL="0" indent="0">
              <a:buNone/>
            </a:pPr>
            <a:r>
              <a:rPr lang="en-US" sz="2400" dirty="0" smtClean="0"/>
              <a:t>NAT </a:t>
            </a:r>
            <a:r>
              <a:rPr lang="ru-RU" sz="2400" dirty="0" smtClean="0"/>
              <a:t>на </a:t>
            </a:r>
            <a:r>
              <a:rPr lang="en-US" sz="2400" dirty="0" smtClean="0"/>
              <a:t>CPU, </a:t>
            </a:r>
            <a:r>
              <a:rPr lang="ru-RU" sz="2400" dirty="0" smtClean="0"/>
              <a:t>до 8М сессий</a:t>
            </a:r>
            <a:endParaRPr lang="en-US" sz="2400" dirty="0"/>
          </a:p>
          <a:p>
            <a:r>
              <a:rPr lang="ru-RU" dirty="0" smtClean="0"/>
              <a:t>Специальные модули </a:t>
            </a:r>
            <a:r>
              <a:rPr lang="en-US" dirty="0" smtClean="0"/>
              <a:t>DPI</a:t>
            </a:r>
          </a:p>
          <a:p>
            <a:pPr marL="0" indent="0">
              <a:buNone/>
            </a:pPr>
            <a:r>
              <a:rPr lang="en-US" sz="2400" dirty="0" err="1" smtClean="0"/>
              <a:t>Н</a:t>
            </a:r>
            <a:r>
              <a:rPr lang="ru-RU" sz="2400" dirty="0" err="1" smtClean="0"/>
              <a:t>ет</a:t>
            </a:r>
            <a:r>
              <a:rPr lang="ru-RU" sz="2400" dirty="0"/>
              <a:t> </a:t>
            </a:r>
            <a:r>
              <a:rPr lang="ru-RU" sz="2400" dirty="0" smtClean="0"/>
              <a:t>внедрений</a:t>
            </a:r>
            <a:endParaRPr lang="en-US" sz="2400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558ED5"/>
                </a:solidFill>
              </a:rPr>
              <a:t>Средняя стоимость решения - </a:t>
            </a:r>
            <a:r>
              <a:rPr lang="en-US" dirty="0" smtClean="0">
                <a:solidFill>
                  <a:srgbClr val="558ED5"/>
                </a:solidFill>
              </a:rPr>
              <a:t>?/</a:t>
            </a:r>
            <a:r>
              <a:rPr lang="en-US" dirty="0" err="1" smtClean="0">
                <a:solidFill>
                  <a:srgbClr val="558ED5"/>
                </a:solidFill>
              </a:rPr>
              <a:t>Gbit</a:t>
            </a:r>
            <a:endParaRPr lang="en-US" dirty="0" smtClean="0">
              <a:solidFill>
                <a:srgbClr val="558ED5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897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en-US" dirty="0" smtClean="0"/>
              <a:t>NAT: 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Плюсы</a:t>
            </a:r>
          </a:p>
          <a:p>
            <a:r>
              <a:rPr lang="ru-RU" dirty="0" smtClean="0"/>
              <a:t>Самый дешевый «старт»</a:t>
            </a:r>
          </a:p>
          <a:p>
            <a:r>
              <a:rPr lang="ru-RU" dirty="0" smtClean="0"/>
              <a:t>Куча документации и обилие обслуживающего персонала</a:t>
            </a:r>
          </a:p>
          <a:p>
            <a:r>
              <a:rPr lang="ru-RU" dirty="0" smtClean="0"/>
              <a:t>Низкая цена для возможностей экстенсивного и интенсивного роста</a:t>
            </a:r>
          </a:p>
          <a:p>
            <a:r>
              <a:rPr lang="ru-RU" dirty="0" smtClean="0"/>
              <a:t>Закон Мура на нашей стороне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4784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en-US" dirty="0" smtClean="0"/>
              <a:t>NAT: 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Минусы</a:t>
            </a:r>
          </a:p>
          <a:p>
            <a:r>
              <a:rPr lang="ru-RU" dirty="0" smtClean="0"/>
              <a:t>Надежность ниже, чем у аппаратных решений</a:t>
            </a:r>
          </a:p>
          <a:p>
            <a:r>
              <a:rPr lang="ru-RU" dirty="0" smtClean="0"/>
              <a:t>Слишком широкие возможности выбора программного обеспечения для разных задач: </a:t>
            </a:r>
            <a:r>
              <a:rPr lang="en-US" dirty="0" smtClean="0"/>
              <a:t>NAT, OSPF, BGP, firewall</a:t>
            </a:r>
            <a:endParaRPr lang="ru-RU" dirty="0" smtClean="0"/>
          </a:p>
          <a:p>
            <a:r>
              <a:rPr lang="ru-RU" dirty="0" smtClean="0"/>
              <a:t>Сложность настройки для высокопроизводительных систем</a:t>
            </a:r>
          </a:p>
          <a:p>
            <a:r>
              <a:rPr lang="ru-RU" dirty="0" smtClean="0"/>
              <a:t>Производительность</a:t>
            </a: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680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Лавируя среди подводных камней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Надежность</a:t>
            </a:r>
          </a:p>
          <a:p>
            <a:r>
              <a:rPr lang="ru-RU" dirty="0" smtClean="0"/>
              <a:t>Применяем серверные решения: двойной БП, </a:t>
            </a:r>
            <a:r>
              <a:rPr lang="en-US" dirty="0" smtClean="0"/>
              <a:t>IPMI, </a:t>
            </a:r>
            <a:r>
              <a:rPr lang="en-US" dirty="0" err="1" smtClean="0"/>
              <a:t>hotswap</a:t>
            </a:r>
            <a:r>
              <a:rPr lang="en-US" dirty="0" smtClean="0"/>
              <a:t> </a:t>
            </a:r>
            <a:r>
              <a:rPr lang="ru-RU" dirty="0" smtClean="0"/>
              <a:t>вентиляторы.</a:t>
            </a:r>
          </a:p>
          <a:p>
            <a:r>
              <a:rPr lang="ru-RU" dirty="0" smtClean="0"/>
              <a:t>Низкая цена РС-решения позволяет поставить рядом резервный сервер</a:t>
            </a:r>
          </a:p>
          <a:p>
            <a:r>
              <a:rPr lang="ru-RU" dirty="0" smtClean="0"/>
              <a:t>Балансировка и </a:t>
            </a:r>
            <a:r>
              <a:rPr lang="en-US" dirty="0" smtClean="0"/>
              <a:t>HA </a:t>
            </a:r>
            <a:r>
              <a:rPr lang="ru-RU" dirty="0" smtClean="0"/>
              <a:t>перед серверами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1217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Лавируя среди подводных камней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Широта выбора</a:t>
            </a:r>
          </a:p>
          <a:p>
            <a:r>
              <a:rPr lang="ru-RU" dirty="0" smtClean="0"/>
              <a:t>Версия ядра, </a:t>
            </a:r>
            <a:r>
              <a:rPr lang="ru-RU" dirty="0" err="1" smtClean="0"/>
              <a:t>файрвола</a:t>
            </a:r>
            <a:r>
              <a:rPr lang="ru-RU" dirty="0" smtClean="0"/>
              <a:t>, библиотек, компилятора, демонов маршрутизации, </a:t>
            </a:r>
            <a:r>
              <a:rPr lang="ru-RU" dirty="0" err="1" smtClean="0"/>
              <a:t>логирования</a:t>
            </a:r>
            <a:r>
              <a:rPr lang="ru-RU" dirty="0" smtClean="0"/>
              <a:t>, </a:t>
            </a:r>
            <a:r>
              <a:rPr lang="en-US" dirty="0" smtClean="0"/>
              <a:t>SSH/telnet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ru-RU" dirty="0" smtClean="0"/>
              <a:t> для серверов</a:t>
            </a:r>
            <a:endParaRPr lang="en-US" dirty="0" smtClean="0"/>
          </a:p>
          <a:p>
            <a:r>
              <a:rPr lang="ru-RU" dirty="0" smtClean="0"/>
              <a:t>Цельная операционная система для аппаратных решений</a:t>
            </a:r>
          </a:p>
          <a:p>
            <a:r>
              <a:rPr lang="ru-RU" dirty="0" smtClean="0"/>
              <a:t>Компромисс: целевая ОС для РС-маршрутизаторов</a:t>
            </a:r>
          </a:p>
        </p:txBody>
      </p:sp>
    </p:spTree>
    <p:extLst>
      <p:ext uri="{BB962C8B-B14F-4D97-AF65-F5344CB8AC3E}">
        <p14:creationId xmlns:p14="http://schemas.microsoft.com/office/powerpoint/2010/main" val="2055609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Лавируя среди подводных камней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Вопрос религии:</a:t>
            </a:r>
          </a:p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FF0000"/>
                </a:solidFill>
              </a:rPr>
              <a:t>iOS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vs</a:t>
            </a:r>
            <a:r>
              <a:rPr lang="en-US" sz="4000" b="1" dirty="0" smtClean="0">
                <a:solidFill>
                  <a:srgbClr val="FF0000"/>
                </a:solidFill>
              </a:rPr>
              <a:t> Android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098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Лавируя среди подводных камней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Широта выбора</a:t>
            </a:r>
          </a:p>
          <a:p>
            <a:endParaRPr lang="en-US" dirty="0" smtClean="0"/>
          </a:p>
          <a:p>
            <a:r>
              <a:rPr lang="en-US" dirty="0" err="1" smtClean="0"/>
              <a:t>Mikrotik</a:t>
            </a:r>
            <a:r>
              <a:rPr lang="ru-RU" dirty="0" smtClean="0"/>
              <a:t> – 512К сессий в </a:t>
            </a:r>
            <a:r>
              <a:rPr lang="en-US" dirty="0" err="1" smtClean="0"/>
              <a:t>conntrack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Vyatta</a:t>
            </a:r>
            <a:r>
              <a:rPr lang="en-US" dirty="0" smtClean="0"/>
              <a:t> –</a:t>
            </a:r>
            <a:r>
              <a:rPr lang="ru-RU" dirty="0" smtClean="0"/>
              <a:t> возможность влезть «в душу»</a:t>
            </a:r>
          </a:p>
        </p:txBody>
      </p:sp>
    </p:spTree>
    <p:extLst>
      <p:ext uri="{BB962C8B-B14F-4D97-AF65-F5344CB8AC3E}">
        <p14:creationId xmlns:p14="http://schemas.microsoft.com/office/powerpoint/2010/main" val="4141120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Лавируя среди подводных камней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Сложность настройки</a:t>
            </a:r>
          </a:p>
          <a:p>
            <a:endParaRPr lang="ru-RU" b="1" dirty="0">
              <a:solidFill>
                <a:srgbClr val="558ED5"/>
              </a:solidFill>
            </a:endParaRPr>
          </a:p>
          <a:p>
            <a:r>
              <a:rPr lang="ru-RU" dirty="0" smtClean="0"/>
              <a:t>Для усредненного потребителя система ставится за 20 минут, требует изменения 1-2 параметров</a:t>
            </a:r>
          </a:p>
          <a:p>
            <a:r>
              <a:rPr lang="ru-RU" dirty="0" smtClean="0"/>
              <a:t>Самое сложное – подбор комплектующих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419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Лавируя среди подводных камней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Производительность</a:t>
            </a:r>
          </a:p>
          <a:p>
            <a:r>
              <a:rPr lang="ru-RU" dirty="0" smtClean="0"/>
              <a:t>По сравнению с 2009 годом, когда вышла статья «</a:t>
            </a:r>
            <a:r>
              <a:rPr lang="en-US" dirty="0" smtClean="0"/>
              <a:t>NAT</a:t>
            </a:r>
            <a:r>
              <a:rPr lang="ru-RU" dirty="0" smtClean="0"/>
              <a:t> и </a:t>
            </a:r>
            <a:r>
              <a:rPr lang="en-US" dirty="0" err="1" smtClean="0"/>
              <a:t>Netflow</a:t>
            </a:r>
            <a:r>
              <a:rPr lang="en-US" dirty="0" smtClean="0"/>
              <a:t> </a:t>
            </a:r>
            <a:r>
              <a:rPr lang="ru-RU" dirty="0" smtClean="0"/>
              <a:t> на больших сетях», производительность универсальных </a:t>
            </a:r>
            <a:r>
              <a:rPr lang="en-US" dirty="0" smtClean="0"/>
              <a:t>CPU </a:t>
            </a:r>
            <a:r>
              <a:rPr lang="ru-RU" dirty="0" smtClean="0"/>
              <a:t>выросла в 4 раза</a:t>
            </a:r>
          </a:p>
          <a:p>
            <a:r>
              <a:rPr lang="ru-RU" dirty="0" smtClean="0"/>
              <a:t>Для </a:t>
            </a:r>
            <a:r>
              <a:rPr lang="en-US" dirty="0" err="1" smtClean="0"/>
              <a:t>stateful</a:t>
            </a:r>
            <a:r>
              <a:rPr lang="ru-RU" dirty="0" smtClean="0"/>
              <a:t> обработки 1 </a:t>
            </a:r>
            <a:r>
              <a:rPr lang="en-US" dirty="0" err="1" smtClean="0"/>
              <a:t>Mpps</a:t>
            </a:r>
            <a:r>
              <a:rPr lang="en-US" dirty="0" smtClean="0"/>
              <a:t> </a:t>
            </a:r>
            <a:r>
              <a:rPr lang="ru-RU" dirty="0" smtClean="0"/>
              <a:t>больше не требуются специальные сетевые карты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741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</a:t>
            </a:r>
            <a:r>
              <a:rPr lang="ru-RU" dirty="0" smtClean="0"/>
              <a:t>тесты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Подбор комплектующих</a:t>
            </a:r>
          </a:p>
          <a:p>
            <a:r>
              <a:rPr lang="ru-RU" dirty="0" smtClean="0"/>
              <a:t>Выбор версии ОС</a:t>
            </a:r>
          </a:p>
          <a:p>
            <a:r>
              <a:rPr lang="ru-RU" dirty="0" smtClean="0"/>
              <a:t>Настройка ОС</a:t>
            </a:r>
          </a:p>
          <a:p>
            <a:r>
              <a:rPr lang="ru-RU" dirty="0" smtClean="0"/>
              <a:t>Изучение возможностей роста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69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NAT or not to NAT?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Предпосылки</a:t>
            </a:r>
          </a:p>
          <a:p>
            <a:r>
              <a:rPr lang="ru-RU" dirty="0" smtClean="0"/>
              <a:t>Структура сети с преобладанием статических приватных адресов у клиентов</a:t>
            </a:r>
            <a:endParaRPr lang="ru-RU" dirty="0"/>
          </a:p>
          <a:p>
            <a:r>
              <a:rPr lang="en-US" dirty="0" smtClean="0"/>
              <a:t>RIPE </a:t>
            </a:r>
            <a:r>
              <a:rPr lang="ru-RU" dirty="0" smtClean="0"/>
              <a:t> любит  и рекомендует </a:t>
            </a:r>
            <a:r>
              <a:rPr lang="en-US" dirty="0" smtClean="0"/>
              <a:t>NAT</a:t>
            </a:r>
            <a:r>
              <a:rPr lang="ru-RU" dirty="0" smtClean="0"/>
              <a:t> 4-</a:t>
            </a:r>
            <a:r>
              <a:rPr lang="en-US" dirty="0" smtClean="0"/>
              <a:t>to-4</a:t>
            </a:r>
          </a:p>
          <a:p>
            <a:r>
              <a:rPr lang="en-US" dirty="0" err="1" smtClean="0"/>
              <a:t>Все</a:t>
            </a:r>
            <a:r>
              <a:rPr lang="ru-RU" dirty="0" smtClean="0"/>
              <a:t> ведущие производители телеком-оборудования предлагают </a:t>
            </a:r>
            <a:r>
              <a:rPr lang="en-US" dirty="0" smtClean="0"/>
              <a:t>Carrier Grade NAT </a:t>
            </a:r>
            <a:r>
              <a:rPr lang="ru-RU" dirty="0" smtClean="0"/>
              <a:t>решения</a:t>
            </a:r>
          </a:p>
        </p:txBody>
      </p:sp>
    </p:spTree>
    <p:extLst>
      <p:ext uri="{BB962C8B-B14F-4D97-AF65-F5344CB8AC3E}">
        <p14:creationId xmlns:p14="http://schemas.microsoft.com/office/powerpoint/2010/main" val="769878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</a:t>
            </a:r>
            <a:r>
              <a:rPr lang="ru-RU" dirty="0" smtClean="0"/>
              <a:t>тесты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Подбор комплектующих</a:t>
            </a:r>
            <a:endParaRPr lang="ru-RU" dirty="0" smtClean="0"/>
          </a:p>
          <a:p>
            <a:r>
              <a:rPr lang="ru-RU" dirty="0" smtClean="0"/>
              <a:t>Выбор сетевой карты влияет на производительность больше, чем выбор </a:t>
            </a:r>
            <a:r>
              <a:rPr lang="en-US" dirty="0" smtClean="0"/>
              <a:t>CPU</a:t>
            </a:r>
          </a:p>
          <a:p>
            <a:r>
              <a:rPr lang="ru-RU" dirty="0" smtClean="0"/>
              <a:t>Чем быстрее шина, тем лучше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57137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</a:t>
            </a:r>
            <a:r>
              <a:rPr lang="ru-RU" dirty="0" smtClean="0"/>
              <a:t>тесты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Выбор версии ОС</a:t>
            </a:r>
            <a:endParaRPr lang="ru-RU" dirty="0" smtClean="0"/>
          </a:p>
          <a:p>
            <a:r>
              <a:rPr lang="ru-RU" dirty="0" smtClean="0"/>
              <a:t>Последняя версия была 6.1</a:t>
            </a:r>
          </a:p>
          <a:p>
            <a:r>
              <a:rPr lang="ru-RU" dirty="0" smtClean="0"/>
              <a:t>Вышла версия 6.2, но ядро оказалось хуже</a:t>
            </a:r>
          </a:p>
          <a:p>
            <a:r>
              <a:rPr lang="ru-RU" dirty="0" smtClean="0"/>
              <a:t>Проблема нехватки памяти</a:t>
            </a:r>
            <a:endParaRPr lang="en-US" dirty="0" smtClean="0"/>
          </a:p>
          <a:p>
            <a:r>
              <a:rPr lang="ru-RU" dirty="0" smtClean="0"/>
              <a:t>Переход на х64 архитектуру</a:t>
            </a:r>
          </a:p>
          <a:p>
            <a:r>
              <a:rPr lang="ru-RU" dirty="0" smtClean="0"/>
              <a:t>Необходимость подбора версии драйвера сетевой карты</a:t>
            </a:r>
          </a:p>
        </p:txBody>
      </p:sp>
    </p:spTree>
    <p:extLst>
      <p:ext uri="{BB962C8B-B14F-4D97-AF65-F5344CB8AC3E}">
        <p14:creationId xmlns:p14="http://schemas.microsoft.com/office/powerpoint/2010/main" val="1656669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</a:t>
            </a:r>
            <a:r>
              <a:rPr lang="ru-RU" dirty="0" smtClean="0"/>
              <a:t>тесты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Настройка ОС</a:t>
            </a:r>
            <a:endParaRPr lang="ru-RU" dirty="0" smtClean="0"/>
          </a:p>
          <a:p>
            <a:r>
              <a:rPr lang="ru-RU" dirty="0" err="1"/>
              <a:t>netlink-buffer-size</a:t>
            </a:r>
            <a:r>
              <a:rPr lang="ru-RU" dirty="0"/>
              <a:t> у зебры </a:t>
            </a:r>
            <a:r>
              <a:rPr lang="ru-RU" dirty="0" smtClean="0"/>
              <a:t>2048576</a:t>
            </a:r>
            <a:r>
              <a:rPr lang="en-US" dirty="0" smtClean="0">
                <a:effectLst/>
              </a:rPr>
              <a:t> </a:t>
            </a:r>
            <a:endParaRPr lang="ru-RU" dirty="0" smtClean="0">
              <a:effectLst/>
            </a:endParaRPr>
          </a:p>
          <a:p>
            <a:r>
              <a:rPr lang="en-US" dirty="0" err="1"/>
              <a:t>net.core.rmem_max</a:t>
            </a:r>
            <a:r>
              <a:rPr lang="en-US" dirty="0"/>
              <a:t> = 16777216</a:t>
            </a:r>
          </a:p>
          <a:p>
            <a:r>
              <a:rPr lang="en-US" dirty="0" err="1"/>
              <a:t>net.core.netdev_max_backlog</a:t>
            </a:r>
            <a:r>
              <a:rPr lang="en-US" dirty="0"/>
              <a:t> = 30000</a:t>
            </a:r>
          </a:p>
          <a:p>
            <a:r>
              <a:rPr lang="en-US" dirty="0" err="1"/>
              <a:t>conntrack</a:t>
            </a:r>
            <a:r>
              <a:rPr lang="en-US" dirty="0"/>
              <a:t>-expect-table-size '16384'</a:t>
            </a:r>
          </a:p>
          <a:p>
            <a:r>
              <a:rPr lang="en-US" dirty="0" err="1"/>
              <a:t>conntrack</a:t>
            </a:r>
            <a:r>
              <a:rPr lang="en-US" dirty="0"/>
              <a:t>-hash-size '4194304'</a:t>
            </a:r>
          </a:p>
          <a:p>
            <a:r>
              <a:rPr lang="en-US" dirty="0" err="1"/>
              <a:t>conntrack</a:t>
            </a:r>
            <a:r>
              <a:rPr lang="en-US" dirty="0"/>
              <a:t>-table-size '10000000'</a:t>
            </a:r>
          </a:p>
          <a:p>
            <a:r>
              <a:rPr lang="en-US" dirty="0" err="1"/>
              <a:t>conntrack</a:t>
            </a:r>
            <a:r>
              <a:rPr lang="en-US" dirty="0"/>
              <a:t>-</a:t>
            </a:r>
            <a:r>
              <a:rPr lang="en-US" dirty="0" err="1"/>
              <a:t>tcp</a:t>
            </a:r>
            <a:r>
              <a:rPr lang="en-US" dirty="0"/>
              <a:t>-loose '</a:t>
            </a:r>
            <a:r>
              <a:rPr lang="en-US" dirty="0" smtClean="0"/>
              <a:t>enable’</a:t>
            </a:r>
            <a:endParaRPr lang="ru-RU" dirty="0" smtClean="0"/>
          </a:p>
          <a:p>
            <a:pPr marL="0" indent="0" algn="ctr">
              <a:buNone/>
            </a:pPr>
            <a:r>
              <a:rPr lang="ru-RU" sz="22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http://wiki.khnet.info/index.php/Conntrack_tuning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5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</a:t>
            </a:r>
            <a:r>
              <a:rPr lang="ru-RU" dirty="0" smtClean="0"/>
              <a:t>тесты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Нехватка памяти</a:t>
            </a:r>
            <a:endParaRPr lang="ru-RU" dirty="0" smtClean="0"/>
          </a:p>
          <a:p>
            <a:r>
              <a:rPr lang="ru-RU" dirty="0" smtClean="0"/>
              <a:t>При использовании </a:t>
            </a:r>
            <a:r>
              <a:rPr lang="en-US" dirty="0" smtClean="0"/>
              <a:t>NAT </a:t>
            </a:r>
            <a:r>
              <a:rPr lang="ru-RU" dirty="0" smtClean="0"/>
              <a:t>выстраивается хэш-таблица. Чем длиннее ключ – тем быстрее выбор нужной сессии для каждого пакета.</a:t>
            </a:r>
          </a:p>
          <a:p>
            <a:r>
              <a:rPr lang="ru-RU" dirty="0" smtClean="0"/>
              <a:t>Увеличение длины ключа приводит к увеличенному потреблению памяти</a:t>
            </a:r>
          </a:p>
          <a:p>
            <a:r>
              <a:rPr lang="ru-RU" dirty="0" smtClean="0"/>
              <a:t>Адресация свыше 4Гбайт памяти требует х64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724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</a:t>
            </a:r>
            <a:r>
              <a:rPr lang="ru-RU" dirty="0" smtClean="0"/>
              <a:t>тесты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Переход на х64</a:t>
            </a:r>
            <a:endParaRPr lang="ru-RU" dirty="0" smtClean="0"/>
          </a:p>
          <a:p>
            <a:r>
              <a:rPr lang="ru-RU" dirty="0" smtClean="0"/>
              <a:t>Официального релиза х64 нет</a:t>
            </a:r>
          </a:p>
          <a:p>
            <a:r>
              <a:rPr lang="ru-RU" dirty="0" smtClean="0"/>
              <a:t>Инструкции по сборке – на форумах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Выбор версии драйвера</a:t>
            </a:r>
          </a:p>
          <a:p>
            <a:r>
              <a:rPr lang="ru-RU" dirty="0" smtClean="0"/>
              <a:t>Распределение трафика по очередям</a:t>
            </a:r>
          </a:p>
          <a:p>
            <a:r>
              <a:rPr lang="ru-RU" dirty="0" smtClean="0"/>
              <a:t>Ручная настройка </a:t>
            </a:r>
            <a:r>
              <a:rPr lang="en-US" dirty="0" err="1" smtClean="0"/>
              <a:t>smp_affinity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530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</a:t>
            </a:r>
            <a:r>
              <a:rPr lang="ru-RU" dirty="0" smtClean="0"/>
              <a:t>тесты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Результаты тестов:</a:t>
            </a:r>
            <a:endParaRPr lang="ru-RU" dirty="0" smtClean="0"/>
          </a:p>
          <a:p>
            <a:r>
              <a:rPr lang="en-US" dirty="0" smtClean="0"/>
              <a:t>Xeon X3430</a:t>
            </a:r>
          </a:p>
          <a:p>
            <a:r>
              <a:rPr lang="en-US" dirty="0" smtClean="0">
                <a:effectLst/>
              </a:rPr>
              <a:t>NIC Intel Quad Port Pro 1000 VT</a:t>
            </a:r>
          </a:p>
          <a:p>
            <a:r>
              <a:rPr lang="en-US" dirty="0" smtClean="0"/>
              <a:t>22% CPU </a:t>
            </a:r>
            <a:r>
              <a:rPr lang="en-US" dirty="0" err="1" smtClean="0"/>
              <a:t>на</a:t>
            </a:r>
            <a:r>
              <a:rPr lang="en-US" dirty="0" smtClean="0"/>
              <a:t> 1 </a:t>
            </a:r>
            <a:r>
              <a:rPr lang="en-US" dirty="0" err="1" smtClean="0"/>
              <a:t>Gbit</a:t>
            </a:r>
            <a:r>
              <a:rPr lang="en-US" dirty="0" smtClean="0"/>
              <a:t>/sec FD</a:t>
            </a:r>
            <a:endParaRPr lang="ru-RU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138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235" y="3821622"/>
            <a:ext cx="7189259" cy="27497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Результаты в жизни:</a:t>
            </a:r>
            <a:endParaRPr lang="ru-RU" dirty="0" smtClean="0"/>
          </a:p>
          <a:p>
            <a:r>
              <a:rPr lang="en-US" dirty="0" smtClean="0"/>
              <a:t>Xeon X5660</a:t>
            </a:r>
          </a:p>
          <a:p>
            <a:r>
              <a:rPr lang="en-US" dirty="0" smtClean="0">
                <a:effectLst/>
              </a:rPr>
              <a:t>NIC Intel X520-SR2</a:t>
            </a:r>
          </a:p>
          <a:p>
            <a:r>
              <a:rPr lang="en-US" dirty="0" smtClean="0"/>
              <a:t>20% CPU </a:t>
            </a:r>
            <a:r>
              <a:rPr lang="en-US" dirty="0" err="1" smtClean="0"/>
              <a:t>на</a:t>
            </a:r>
            <a:r>
              <a:rPr lang="en-US" dirty="0" smtClean="0"/>
              <a:t> 1 </a:t>
            </a:r>
            <a:r>
              <a:rPr lang="en-US" dirty="0" err="1" smtClean="0"/>
              <a:t>Gbit</a:t>
            </a:r>
            <a:r>
              <a:rPr lang="en-US" dirty="0" smtClean="0"/>
              <a:t>/sec FD</a:t>
            </a:r>
            <a:endParaRPr lang="ru-RU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solidFill>
                <a:srgbClr val="558ED5"/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rgbClr val="558ED5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558ED5"/>
                </a:solidFill>
              </a:rPr>
              <a:t>Стоимость решения: </a:t>
            </a:r>
            <a:endParaRPr lang="en-US" b="1" dirty="0" smtClean="0">
              <a:solidFill>
                <a:srgbClr val="558ED5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$1</a:t>
            </a:r>
            <a:r>
              <a:rPr lang="en-US" sz="4800" b="1" dirty="0" smtClean="0">
                <a:solidFill>
                  <a:srgbClr val="FF0000"/>
                </a:solidFill>
              </a:rPr>
              <a:t>K/</a:t>
            </a:r>
            <a:r>
              <a:rPr lang="en-US" sz="4800" b="1" dirty="0" err="1" smtClean="0">
                <a:solidFill>
                  <a:srgbClr val="FF0000"/>
                </a:solidFill>
              </a:rPr>
              <a:t>Gbit</a:t>
            </a:r>
            <a:endParaRPr lang="ru-RU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31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Vyatta</a:t>
            </a:r>
            <a:r>
              <a:rPr lang="en-US" dirty="0" smtClean="0"/>
              <a:t>: post-production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Плюсы</a:t>
            </a:r>
          </a:p>
          <a:p>
            <a:r>
              <a:rPr lang="ru-RU" dirty="0" smtClean="0"/>
              <a:t>Очевидны</a:t>
            </a:r>
            <a:endParaRPr lang="en-US" dirty="0" smtClean="0"/>
          </a:p>
          <a:p>
            <a:pPr marL="0" indent="0">
              <a:buNone/>
            </a:pPr>
            <a:endParaRPr lang="ru-RU" b="1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558ED5"/>
                </a:solidFill>
              </a:rPr>
              <a:t>Минусы</a:t>
            </a:r>
          </a:p>
          <a:p>
            <a:r>
              <a:rPr lang="ru-RU" dirty="0" smtClean="0">
                <a:effectLst/>
              </a:rPr>
              <a:t>место в стойке</a:t>
            </a:r>
          </a:p>
          <a:p>
            <a:r>
              <a:rPr lang="ru-RU" dirty="0"/>
              <a:t>о</a:t>
            </a:r>
            <a:r>
              <a:rPr lang="ru-RU" dirty="0" smtClean="0"/>
              <a:t>тдельные сущности для задачи </a:t>
            </a:r>
            <a:r>
              <a:rPr lang="en-US" dirty="0" smtClean="0"/>
              <a:t>NAT</a:t>
            </a:r>
          </a:p>
          <a:p>
            <a:r>
              <a:rPr lang="ru-RU" dirty="0" smtClean="0"/>
              <a:t>Электропитание (хотя с чем сравнивать)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560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To NAT or not to 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Плюсы</a:t>
            </a:r>
            <a:endParaRPr lang="en-US" dirty="0" smtClean="0"/>
          </a:p>
          <a:p>
            <a:r>
              <a:rPr lang="en-US" dirty="0" smtClean="0"/>
              <a:t>80% </a:t>
            </a:r>
            <a:r>
              <a:rPr lang="ru-RU" dirty="0" smtClean="0"/>
              <a:t>пользователей сети все равно, какой у них </a:t>
            </a:r>
            <a:r>
              <a:rPr lang="en-US" dirty="0" smtClean="0"/>
              <a:t>IP-</a:t>
            </a:r>
            <a:r>
              <a:rPr lang="ru-RU" dirty="0" smtClean="0"/>
              <a:t>адрес</a:t>
            </a:r>
          </a:p>
          <a:p>
            <a:r>
              <a:rPr lang="ru-RU" dirty="0" smtClean="0"/>
              <a:t>Внешний </a:t>
            </a:r>
            <a:r>
              <a:rPr lang="en-US" dirty="0" smtClean="0"/>
              <a:t>IP-</a:t>
            </a:r>
            <a:r>
              <a:rPr lang="ru-RU" dirty="0" smtClean="0"/>
              <a:t>адрес на младших тарифах может являться фактором увеличения </a:t>
            </a:r>
            <a:r>
              <a:rPr lang="en-US" dirty="0" smtClean="0"/>
              <a:t>ARPU</a:t>
            </a:r>
          </a:p>
          <a:p>
            <a:r>
              <a:rPr lang="ru-RU" dirty="0" smtClean="0"/>
              <a:t>Приватный </a:t>
            </a:r>
            <a:r>
              <a:rPr lang="en-US" dirty="0" smtClean="0"/>
              <a:t>IP-</a:t>
            </a:r>
            <a:r>
              <a:rPr lang="ru-RU" dirty="0" smtClean="0"/>
              <a:t>адрес сокращает расходы на внешние каналы по Р2Р-трафику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9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To NAT or not to 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Минусы</a:t>
            </a:r>
            <a:endParaRPr lang="en-US" dirty="0" smtClean="0"/>
          </a:p>
          <a:p>
            <a:r>
              <a:rPr lang="ru-RU" dirty="0" smtClean="0"/>
              <a:t>При использовании </a:t>
            </a:r>
            <a:r>
              <a:rPr lang="en-US" dirty="0" smtClean="0"/>
              <a:t>NAT </a:t>
            </a:r>
            <a:r>
              <a:rPr lang="en-US" dirty="0" err="1" smtClean="0"/>
              <a:t>очень</a:t>
            </a:r>
            <a:r>
              <a:rPr lang="en-US" dirty="0" smtClean="0"/>
              <a:t> </a:t>
            </a:r>
            <a:r>
              <a:rPr lang="ru-RU" dirty="0" smtClean="0"/>
              <a:t>важно правильно работать с</a:t>
            </a:r>
            <a:r>
              <a:rPr lang="en-US" dirty="0" smtClean="0"/>
              <a:t> ALG</a:t>
            </a:r>
          </a:p>
          <a:p>
            <a:r>
              <a:rPr lang="ru-RU" dirty="0" smtClean="0"/>
              <a:t>Единая точка возникновения проблем для тысяч пользователей</a:t>
            </a:r>
          </a:p>
          <a:p>
            <a:r>
              <a:rPr lang="ru-RU" dirty="0" smtClean="0"/>
              <a:t>Стоимость решения для всей сети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32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en-US" dirty="0" smtClean="0"/>
              <a:t>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Cisco</a:t>
            </a:r>
          </a:p>
          <a:p>
            <a:r>
              <a:rPr lang="en-US" dirty="0" smtClean="0"/>
              <a:t>Juniper </a:t>
            </a:r>
          </a:p>
          <a:p>
            <a:r>
              <a:rPr lang="en-US" dirty="0" smtClean="0"/>
              <a:t>Huawei</a:t>
            </a:r>
          </a:p>
          <a:p>
            <a:r>
              <a:rPr lang="en-US" dirty="0" smtClean="0"/>
              <a:t>Ericsson</a:t>
            </a:r>
          </a:p>
          <a:p>
            <a:r>
              <a:rPr lang="en-US" dirty="0" smtClean="0"/>
              <a:t>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1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en-US" dirty="0" smtClean="0"/>
              <a:t>NAT: </a:t>
            </a:r>
            <a:r>
              <a:rPr lang="ru-RU" dirty="0" smtClean="0"/>
              <a:t>старые </a:t>
            </a:r>
            <a:r>
              <a:rPr lang="en-US" dirty="0" smtClean="0"/>
              <a:t>Cisco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Классический пример – 7206 или 7301</a:t>
            </a:r>
          </a:p>
          <a:p>
            <a:pPr marL="0" indent="0">
              <a:buNone/>
            </a:pPr>
            <a:r>
              <a:rPr lang="ru-RU" sz="2400" dirty="0" smtClean="0"/>
              <a:t>700 </a:t>
            </a:r>
            <a:r>
              <a:rPr lang="ru-RU" sz="2400" dirty="0" err="1" smtClean="0"/>
              <a:t>мбит</a:t>
            </a:r>
            <a:r>
              <a:rPr lang="ru-RU" sz="2400" dirty="0" smtClean="0"/>
              <a:t>/сек максимум, $</a:t>
            </a:r>
            <a:r>
              <a:rPr lang="en-US" sz="2400" dirty="0" smtClean="0"/>
              <a:t>4900</a:t>
            </a:r>
          </a:p>
          <a:p>
            <a:r>
              <a:rPr lang="ru-RU" dirty="0" smtClean="0"/>
              <a:t>Специальные модули: </a:t>
            </a:r>
            <a:r>
              <a:rPr lang="en-US" dirty="0" smtClean="0"/>
              <a:t>ACE, FWSM</a:t>
            </a:r>
          </a:p>
          <a:p>
            <a:pPr marL="0" indent="0">
              <a:buNone/>
            </a:pPr>
            <a:r>
              <a:rPr lang="en-US" sz="2400" dirty="0" smtClean="0"/>
              <a:t>6 </a:t>
            </a:r>
            <a:r>
              <a:rPr lang="en-US" sz="2400" dirty="0" err="1" smtClean="0"/>
              <a:t>гбит</a:t>
            </a:r>
            <a:r>
              <a:rPr lang="ru-RU" sz="2400" dirty="0" smtClean="0"/>
              <a:t>/сек АСЕ, 2 </a:t>
            </a:r>
            <a:r>
              <a:rPr lang="ru-RU" sz="2400" dirty="0" err="1" smtClean="0"/>
              <a:t>гбит</a:t>
            </a:r>
            <a:r>
              <a:rPr lang="ru-RU" sz="2400" dirty="0" smtClean="0"/>
              <a:t>/сек </a:t>
            </a:r>
            <a:r>
              <a:rPr lang="en-US" sz="2400" dirty="0" smtClean="0"/>
              <a:t>FWSM</a:t>
            </a:r>
          </a:p>
          <a:p>
            <a:pPr marL="0" indent="0">
              <a:buNone/>
            </a:pPr>
            <a:r>
              <a:rPr lang="en-US" sz="2400" dirty="0" smtClean="0"/>
              <a:t>$30000 ACE20-16G</a:t>
            </a:r>
          </a:p>
          <a:p>
            <a:r>
              <a:rPr lang="en-US" dirty="0" err="1" smtClean="0"/>
              <a:t>Файр</a:t>
            </a:r>
            <a:r>
              <a:rPr lang="ru-RU" dirty="0" smtClean="0"/>
              <a:t>волы: </a:t>
            </a:r>
            <a:r>
              <a:rPr lang="en-US" dirty="0" smtClean="0"/>
              <a:t>ASA</a:t>
            </a:r>
          </a:p>
          <a:p>
            <a:pPr marL="0" indent="0">
              <a:buNone/>
            </a:pPr>
            <a:r>
              <a:rPr lang="en-US" sz="2400" dirty="0" smtClean="0"/>
              <a:t>ASA5520, 450 </a:t>
            </a:r>
            <a:r>
              <a:rPr lang="en-US" sz="2400" dirty="0" err="1" smtClean="0"/>
              <a:t>мбит</a:t>
            </a:r>
            <a:r>
              <a:rPr lang="ru-RU" sz="2400" dirty="0" smtClean="0"/>
              <a:t>/сек, $</a:t>
            </a:r>
            <a:r>
              <a:rPr lang="en-US" sz="2400" dirty="0" smtClean="0"/>
              <a:t>3500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169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en-US" dirty="0" smtClean="0"/>
              <a:t>NAT: </a:t>
            </a:r>
            <a:r>
              <a:rPr lang="ru-RU" dirty="0" smtClean="0"/>
              <a:t>новые </a:t>
            </a:r>
            <a:r>
              <a:rPr lang="en-US" dirty="0" smtClean="0"/>
              <a:t>Cisco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Продолжение классики: </a:t>
            </a:r>
            <a:r>
              <a:rPr lang="en-US" dirty="0" smtClean="0"/>
              <a:t>ASR1000</a:t>
            </a:r>
            <a:endParaRPr lang="ru-RU" dirty="0" smtClean="0"/>
          </a:p>
          <a:p>
            <a:pPr marL="0" indent="0">
              <a:buNone/>
            </a:pPr>
            <a:r>
              <a:rPr lang="ru-RU" sz="2400" dirty="0" smtClean="0"/>
              <a:t> до 20 </a:t>
            </a:r>
            <a:r>
              <a:rPr lang="ru-RU" sz="2400" dirty="0" err="1" smtClean="0"/>
              <a:t>гбит</a:t>
            </a:r>
            <a:r>
              <a:rPr lang="ru-RU" sz="2400" dirty="0" smtClean="0"/>
              <a:t>/сек</a:t>
            </a:r>
            <a:endParaRPr lang="en-US" sz="2400" dirty="0" smtClean="0"/>
          </a:p>
          <a:p>
            <a:r>
              <a:rPr lang="ru-RU" dirty="0" smtClean="0"/>
              <a:t>Специальные модули: </a:t>
            </a:r>
            <a:r>
              <a:rPr lang="en-US" dirty="0" smtClean="0"/>
              <a:t>ASE-SM</a:t>
            </a:r>
            <a:r>
              <a:rPr lang="ru-RU" dirty="0" smtClean="0"/>
              <a:t>, </a:t>
            </a:r>
            <a:r>
              <a:rPr lang="en-US" dirty="0" smtClean="0"/>
              <a:t>CGSE (CRS-1)</a:t>
            </a:r>
          </a:p>
          <a:p>
            <a:pPr marL="0" indent="0">
              <a:buNone/>
            </a:pPr>
            <a:r>
              <a:rPr lang="ru-RU" sz="2400" dirty="0" smtClean="0"/>
              <a:t> до 8</a:t>
            </a:r>
            <a:r>
              <a:rPr lang="en-US" sz="2400" dirty="0" smtClean="0"/>
              <a:t> </a:t>
            </a:r>
            <a:r>
              <a:rPr lang="en-US" sz="2400" dirty="0" err="1" smtClean="0"/>
              <a:t>гбит</a:t>
            </a:r>
            <a:r>
              <a:rPr lang="ru-RU" sz="2400" dirty="0" smtClean="0"/>
              <a:t>/сек</a:t>
            </a:r>
            <a:endParaRPr lang="en-US" sz="2400" dirty="0" smtClean="0"/>
          </a:p>
          <a:p>
            <a:r>
              <a:rPr lang="en-US" dirty="0" err="1" smtClean="0"/>
              <a:t>Файр</a:t>
            </a:r>
            <a:r>
              <a:rPr lang="ru-RU" dirty="0" smtClean="0"/>
              <a:t>волы: </a:t>
            </a:r>
            <a:r>
              <a:rPr lang="en-US" dirty="0" smtClean="0"/>
              <a:t>ASA</a:t>
            </a:r>
          </a:p>
          <a:p>
            <a:pPr marL="0" indent="0">
              <a:buNone/>
            </a:pPr>
            <a:r>
              <a:rPr lang="en-US" sz="2400" dirty="0" smtClean="0"/>
              <a:t>ASA5580-20, 5 </a:t>
            </a:r>
            <a:r>
              <a:rPr lang="en-US" sz="2400" dirty="0" err="1" smtClean="0"/>
              <a:t>гбит</a:t>
            </a:r>
            <a:r>
              <a:rPr lang="ru-RU" sz="2400" dirty="0" smtClean="0"/>
              <a:t>/сек, $2</a:t>
            </a:r>
            <a:r>
              <a:rPr lang="en-US" sz="2400" dirty="0" smtClean="0"/>
              <a:t>5</a:t>
            </a:r>
            <a:r>
              <a:rPr lang="ru-RU" sz="2400" dirty="0" smtClean="0"/>
              <a:t>0</a:t>
            </a:r>
            <a:r>
              <a:rPr lang="en-US" sz="2400" dirty="0" smtClean="0"/>
              <a:t>00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558ED5"/>
                </a:solidFill>
              </a:rPr>
              <a:t>Средняя стоимость решения - $5К</a:t>
            </a:r>
            <a:r>
              <a:rPr lang="en-US" dirty="0" smtClean="0">
                <a:solidFill>
                  <a:srgbClr val="558ED5"/>
                </a:solidFill>
              </a:rPr>
              <a:t>/</a:t>
            </a:r>
            <a:r>
              <a:rPr lang="en-US" dirty="0" err="1" smtClean="0">
                <a:solidFill>
                  <a:srgbClr val="558ED5"/>
                </a:solidFill>
              </a:rPr>
              <a:t>Gbit</a:t>
            </a:r>
            <a:endParaRPr lang="en-US" dirty="0" smtClean="0">
              <a:solidFill>
                <a:srgbClr val="558E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91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en-US" dirty="0" smtClean="0"/>
              <a:t>NAT: Juniper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Файрволы</a:t>
            </a:r>
            <a:r>
              <a:rPr lang="ru-RU" dirty="0" smtClean="0"/>
              <a:t>: </a:t>
            </a:r>
            <a:r>
              <a:rPr lang="en-US" dirty="0" smtClean="0"/>
              <a:t>SRX</a:t>
            </a:r>
          </a:p>
          <a:p>
            <a:pPr marL="0" indent="0">
              <a:buNone/>
            </a:pPr>
            <a:r>
              <a:rPr lang="en-US" sz="2400" dirty="0" smtClean="0"/>
              <a:t>SRX-650, 1.5 </a:t>
            </a:r>
            <a:r>
              <a:rPr lang="en-US" sz="2400" dirty="0" err="1" smtClean="0"/>
              <a:t>гбит</a:t>
            </a:r>
            <a:r>
              <a:rPr lang="ru-RU" sz="2400" dirty="0" smtClean="0"/>
              <a:t>/сек</a:t>
            </a:r>
            <a:endParaRPr lang="en-US" sz="2400" dirty="0"/>
          </a:p>
          <a:p>
            <a:r>
              <a:rPr lang="ru-RU" dirty="0" smtClean="0"/>
              <a:t>Специальные модули: </a:t>
            </a:r>
            <a:r>
              <a:rPr lang="en-US" dirty="0" smtClean="0"/>
              <a:t>MS-DPC</a:t>
            </a:r>
          </a:p>
          <a:p>
            <a:pPr marL="0" indent="0">
              <a:buNone/>
            </a:pPr>
            <a:r>
              <a:rPr lang="ru-RU" sz="2400" dirty="0" smtClean="0"/>
              <a:t>до 8</a:t>
            </a:r>
            <a:r>
              <a:rPr lang="en-US" sz="2400" dirty="0" smtClean="0"/>
              <a:t> </a:t>
            </a:r>
            <a:r>
              <a:rPr lang="en-US" sz="2400" dirty="0" err="1" smtClean="0"/>
              <a:t>гбит</a:t>
            </a:r>
            <a:r>
              <a:rPr lang="ru-RU" sz="2400" dirty="0" smtClean="0"/>
              <a:t>/сек</a:t>
            </a:r>
            <a:r>
              <a:rPr lang="en-US" sz="2400" dirty="0" smtClean="0"/>
              <a:t>, $120 000 GPL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558ED5"/>
                </a:solidFill>
              </a:rPr>
              <a:t>Средняя стоимость решения - $5</a:t>
            </a:r>
            <a:r>
              <a:rPr lang="ru-RU" dirty="0">
                <a:solidFill>
                  <a:srgbClr val="558ED5"/>
                </a:solidFill>
              </a:rPr>
              <a:t>К</a:t>
            </a:r>
            <a:r>
              <a:rPr lang="en-US" dirty="0" smtClean="0">
                <a:solidFill>
                  <a:srgbClr val="558ED5"/>
                </a:solidFill>
              </a:rPr>
              <a:t>/</a:t>
            </a:r>
            <a:r>
              <a:rPr lang="en-US" dirty="0" err="1" smtClean="0">
                <a:solidFill>
                  <a:srgbClr val="558ED5"/>
                </a:solidFill>
              </a:rPr>
              <a:t>Gbit</a:t>
            </a:r>
            <a:endParaRPr lang="en-US" dirty="0" smtClean="0">
              <a:solidFill>
                <a:srgbClr val="558ED5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6351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Варианты </a:t>
            </a:r>
            <a:r>
              <a:rPr lang="en-US" dirty="0" smtClean="0"/>
              <a:t>NAT: Huawei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BRAS: MA-5200</a:t>
            </a:r>
          </a:p>
          <a:p>
            <a:pPr marL="0" indent="0">
              <a:buNone/>
            </a:pPr>
            <a:r>
              <a:rPr lang="en-US" sz="2400" dirty="0" err="1" smtClean="0"/>
              <a:t>М</a:t>
            </a:r>
            <a:r>
              <a:rPr lang="ru-RU" sz="2400" dirty="0" err="1" smtClean="0"/>
              <a:t>одуль</a:t>
            </a:r>
            <a:r>
              <a:rPr lang="ru-RU" sz="2400" dirty="0" smtClean="0"/>
              <a:t> 2.5 </a:t>
            </a:r>
            <a:r>
              <a:rPr lang="ru-RU" sz="2400" dirty="0" err="1" smtClean="0"/>
              <a:t>гбит</a:t>
            </a:r>
            <a:r>
              <a:rPr lang="ru-RU" sz="2400" dirty="0" smtClean="0"/>
              <a:t>/сек </a:t>
            </a:r>
            <a:r>
              <a:rPr lang="en-US" sz="2400" dirty="0" smtClean="0"/>
              <a:t>half-duplex</a:t>
            </a:r>
            <a:endParaRPr lang="en-US" sz="2400" dirty="0"/>
          </a:p>
          <a:p>
            <a:r>
              <a:rPr lang="ru-RU" dirty="0" smtClean="0"/>
              <a:t>Софт-маршрутизаторы</a:t>
            </a:r>
          </a:p>
          <a:p>
            <a:pPr marL="0" indent="0">
              <a:buNone/>
            </a:pPr>
            <a:r>
              <a:rPr lang="en-US" sz="2400" dirty="0" smtClean="0"/>
              <a:t>AR-46, </a:t>
            </a:r>
            <a:r>
              <a:rPr lang="en-US" sz="2400" dirty="0" err="1" smtClean="0"/>
              <a:t>аналог</a:t>
            </a:r>
            <a:r>
              <a:rPr lang="ru-RU" sz="2400" dirty="0" smtClean="0"/>
              <a:t> </a:t>
            </a:r>
            <a:r>
              <a:rPr lang="en-US" sz="2400" dirty="0" smtClean="0"/>
              <a:t>Cisco 7206</a:t>
            </a:r>
            <a:endParaRPr lang="en-US" sz="2400" dirty="0"/>
          </a:p>
          <a:p>
            <a:r>
              <a:rPr lang="ru-RU" dirty="0" smtClean="0"/>
              <a:t>Новые маршрутизаторы</a:t>
            </a:r>
          </a:p>
          <a:p>
            <a:pPr marL="0" indent="0">
              <a:buNone/>
            </a:pPr>
            <a:r>
              <a:rPr lang="en-US" sz="2400" dirty="0" smtClean="0"/>
              <a:t>CX-series, </a:t>
            </a:r>
            <a:r>
              <a:rPr lang="en-US" sz="2400" dirty="0" err="1" smtClean="0"/>
              <a:t>аналог</a:t>
            </a:r>
            <a:r>
              <a:rPr lang="ru-RU" sz="2400" dirty="0" smtClean="0"/>
              <a:t> </a:t>
            </a:r>
            <a:r>
              <a:rPr lang="en-US" sz="2400" dirty="0" smtClean="0"/>
              <a:t>Cisco ASR1000</a:t>
            </a:r>
          </a:p>
          <a:p>
            <a:pPr marL="0" indent="0">
              <a:buNone/>
            </a:pPr>
            <a:r>
              <a:rPr lang="en-US" sz="2400" dirty="0" smtClean="0"/>
              <a:t>NE-40E, </a:t>
            </a:r>
            <a:r>
              <a:rPr lang="ru-RU" sz="2400" dirty="0" smtClean="0"/>
              <a:t>аппаратный модуль </a:t>
            </a:r>
            <a:r>
              <a:rPr lang="en-US" sz="2400" dirty="0" smtClean="0"/>
              <a:t>NAT/</a:t>
            </a:r>
            <a:r>
              <a:rPr lang="en-US" sz="2400" dirty="0" err="1" smtClean="0"/>
              <a:t>Netflow</a:t>
            </a:r>
            <a:endParaRPr lang="en-US" sz="2400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558ED5"/>
                </a:solidFill>
              </a:rPr>
              <a:t>Средняя стоимость решения - $5</a:t>
            </a:r>
            <a:r>
              <a:rPr lang="ru-RU" dirty="0">
                <a:solidFill>
                  <a:srgbClr val="558ED5"/>
                </a:solidFill>
              </a:rPr>
              <a:t>К</a:t>
            </a:r>
            <a:r>
              <a:rPr lang="en-US" dirty="0" smtClean="0">
                <a:solidFill>
                  <a:srgbClr val="558ED5"/>
                </a:solidFill>
              </a:rPr>
              <a:t>/</a:t>
            </a:r>
            <a:r>
              <a:rPr lang="en-US" dirty="0" err="1" smtClean="0">
                <a:solidFill>
                  <a:srgbClr val="558ED5"/>
                </a:solidFill>
              </a:rPr>
              <a:t>Gbit</a:t>
            </a:r>
            <a:endParaRPr lang="en-US" dirty="0" smtClean="0">
              <a:solidFill>
                <a:srgbClr val="558ED5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181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876</Words>
  <Application>Microsoft Macintosh PowerPoint</Application>
  <PresentationFormat>On-screen Show (4:3)</PresentationFormat>
  <Paragraphs>175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NAT  на PC-серверах</vt:lpstr>
      <vt:lpstr>To NAT or not to NAT?</vt:lpstr>
      <vt:lpstr> To NAT or not to NAT</vt:lpstr>
      <vt:lpstr> To NAT or not to NAT</vt:lpstr>
      <vt:lpstr>Варианты NAT</vt:lpstr>
      <vt:lpstr>Варианты NAT: старые Cisco</vt:lpstr>
      <vt:lpstr>Варианты NAT: новые Cisco</vt:lpstr>
      <vt:lpstr>Варианты NAT: Juniper</vt:lpstr>
      <vt:lpstr>Варианты NAT: Huawei</vt:lpstr>
      <vt:lpstr>Варианты NAT: Ericsson</vt:lpstr>
      <vt:lpstr>Варианты NAT: PC</vt:lpstr>
      <vt:lpstr>Варианты NAT: PC</vt:lpstr>
      <vt:lpstr>Лавируя среди подводных камней</vt:lpstr>
      <vt:lpstr>Лавируя среди подводных камней</vt:lpstr>
      <vt:lpstr>Лавируя среди подводных камней</vt:lpstr>
      <vt:lpstr>Лавируя среди подводных камней</vt:lpstr>
      <vt:lpstr>Лавируя среди подводных камней</vt:lpstr>
      <vt:lpstr>Лавируя среди подводных камней</vt:lpstr>
      <vt:lpstr>Vyatta: тесты</vt:lpstr>
      <vt:lpstr>Vyatta: тесты</vt:lpstr>
      <vt:lpstr>Vyatta: тесты</vt:lpstr>
      <vt:lpstr>Vyatta: тесты</vt:lpstr>
      <vt:lpstr>Vyatta: тесты</vt:lpstr>
      <vt:lpstr>Vyatta: тесты</vt:lpstr>
      <vt:lpstr>Vyatta: тесты</vt:lpstr>
      <vt:lpstr>Vyatta: production</vt:lpstr>
      <vt:lpstr>Vyatta: production</vt:lpstr>
      <vt:lpstr>Vyatta: post-production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  на PC-серверах</dc:title>
  <dc:creator>Cyrill Malevanov</dc:creator>
  <cp:lastModifiedBy>Cyrill Malevanov</cp:lastModifiedBy>
  <cp:revision>11</cp:revision>
  <dcterms:created xsi:type="dcterms:W3CDTF">2012-05-22T20:56:59Z</dcterms:created>
  <dcterms:modified xsi:type="dcterms:W3CDTF">2012-05-22T22:26:43Z</dcterms:modified>
</cp:coreProperties>
</file>