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5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6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10.xml" ContentType="application/vnd.openxmlformats-officedocument.presentationml.notesSlide+xml"/>
  <Override PartName="/ppt/tags/tag322.xml" ContentType="application/vnd.openxmlformats-officedocument.presentationml.tags+xml"/>
  <Override PartName="/ppt/notesSlides/notesSlide11.xml" ContentType="application/vnd.openxmlformats-officedocument.presentationml.notesSlide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12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86" r:id="rId5"/>
    <p:sldId id="261" r:id="rId6"/>
    <p:sldId id="28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5" r:id="rId17"/>
    <p:sldId id="277" r:id="rId18"/>
    <p:sldId id="278" r:id="rId19"/>
    <p:sldId id="285" r:id="rId20"/>
    <p:sldId id="283" r:id="rId21"/>
    <p:sldId id="284" r:id="rId22"/>
    <p:sldId id="259" r:id="rId23"/>
  </p:sldIdLst>
  <p:sldSz cx="9144000" cy="5143500" type="screen16x9"/>
  <p:notesSz cx="6858000" cy="9144000"/>
  <p:custDataLst>
    <p:tags r:id="rId2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440"/>
    <a:srgbClr val="C07000"/>
    <a:srgbClr val="8B8807"/>
    <a:srgbClr val="1BA12B"/>
    <a:srgbClr val="7E7D76"/>
    <a:srgbClr val="1782DB"/>
    <a:srgbClr val="706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5" autoAdjust="0"/>
    <p:restoredTop sz="94472" autoAdjust="0"/>
  </p:normalViewPr>
  <p:slideViewPr>
    <p:cSldViewPr showGuides="1">
      <p:cViewPr>
        <p:scale>
          <a:sx n="110" d="100"/>
          <a:sy n="110" d="100"/>
        </p:scale>
        <p:origin x="-342" y="240"/>
      </p:cViewPr>
      <p:guideLst>
        <p:guide orient="horz" pos="3117"/>
        <p:guide orient="horz"/>
        <p:guide orient="horz" pos="2028"/>
        <p:guide pos="158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6456" y="-1968"/>
      </p:cViewPr>
      <p:guideLst>
        <p:guide orient="horz" pos="2880"/>
        <p:guide pos="3974"/>
        <p:guide pos="34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r"/>
            <a:endParaRPr lang="en-US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999580FB-A1A7-4BFA-8980-0CB90ED5CC13}" type="datetimeFigureOut">
              <a:rPr lang="en-US" sz="800" smtClean="0"/>
              <a:pPr algn="l"/>
              <a:t>10/21/2015</a:t>
            </a:fld>
            <a:endParaRPr lang="en-US" sz="80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3884613" y="864360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D310C-11CC-44CF-B61D-C36BD5A4E9FA}" type="slidenum">
              <a:rPr lang="en-US" sz="800" smtClean="0"/>
              <a:pPr/>
              <a:t>‹#›</a:t>
            </a:fld>
            <a:endParaRPr lang="en-US" sz="80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"/>
          </p:nvPr>
        </p:nvSpPr>
        <p:spPr>
          <a:xfrm>
            <a:off x="0" y="864360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800" smtClean="0"/>
              <a:t>Copyright 2011 FUJITSU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65583312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idx="1"/>
          </p:nvPr>
        </p:nvSpPr>
        <p:spPr>
          <a:xfrm>
            <a:off x="0" y="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fld id="{9AF53C10-58A7-45D0-B2D2-D1576F087AB5}" type="datetimeFigureOut">
              <a:rPr lang="en-US" noProof="0" smtClean="0"/>
              <a:pPr/>
              <a:t>10/21/2015</a:t>
            </a:fld>
            <a:endParaRPr lang="en-US" noProof="0"/>
          </a:p>
        </p:txBody>
      </p:sp>
      <p:sp>
        <p:nvSpPr>
          <p:cNvPr id="15" name="Header Placeholder 14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endParaRPr lang="en-US" noProof="0"/>
          </a:p>
        </p:txBody>
      </p:sp>
      <p:sp>
        <p:nvSpPr>
          <p:cNvPr id="16" name="Slide Image Placeholder 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5"/>
          </p:nvPr>
        </p:nvSpPr>
        <p:spPr>
          <a:xfrm>
            <a:off x="3884613" y="864360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12BC81D3-C59B-4C63-B840-07ACB8BAB3C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4"/>
          </p:nvPr>
        </p:nvSpPr>
        <p:spPr>
          <a:xfrm>
            <a:off x="0" y="864360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r>
              <a:rPr lang="en-US" noProof="0" smtClean="0"/>
              <a:t>Copyright 2011 FUJITSU</a:t>
            </a:r>
            <a:endParaRPr lang="en-US" noProof="0"/>
          </a:p>
        </p:txBody>
      </p:sp>
      <p:sp>
        <p:nvSpPr>
          <p:cNvPr id="30" name="Notes Placeholder 29"/>
          <p:cNvSpPr>
            <a:spLocks noGrp="1"/>
          </p:cNvSpPr>
          <p:nvPr>
            <p:ph type="body" sz="quarter" idx="3"/>
          </p:nvPr>
        </p:nvSpPr>
        <p:spPr>
          <a:xfrm>
            <a:off x="549275" y="4572000"/>
            <a:ext cx="5759450" cy="3886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4279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82563" indent="-182563" algn="l" defTabSz="914400" rtl="0" eaLnBrk="1" latinLnBrk="0" hangingPunct="1">
      <a:spcBef>
        <a:spcPts val="516"/>
      </a:spcBef>
      <a:spcAft>
        <a:spcPts val="288"/>
      </a:spcAft>
      <a:buClr>
        <a:schemeClr val="accent2"/>
      </a:buClr>
      <a:buFont typeface="Wingdings" pitchFamily="2" charset="2"/>
      <a:buChar char="n"/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58775" indent="-176213" algn="l" defTabSz="914400" rtl="0" eaLnBrk="1" latinLnBrk="0" hangingPunct="1">
      <a:spcAft>
        <a:spcPts val="288"/>
      </a:spcAft>
      <a:buClr>
        <a:schemeClr val="tx2"/>
      </a:buClr>
      <a:buFont typeface="Wingdings" pitchFamily="2" charset="2"/>
      <a:buChar char="n"/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49263" indent="-90488" algn="l" defTabSz="914400" rtl="0" eaLnBrk="1" latinLnBrk="0" hangingPunct="1">
      <a:spcBef>
        <a:spcPts val="432"/>
      </a:spcBef>
      <a:spcAft>
        <a:spcPts val="240"/>
      </a:spcAft>
      <a:buClr>
        <a:schemeClr val="tx2"/>
      </a:buClr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41338" indent="-92075" algn="l" defTabSz="914400" rtl="0" eaLnBrk="1" latinLnBrk="0" hangingPunct="1">
      <a:spcBef>
        <a:spcPts val="384"/>
      </a:spcBef>
      <a:spcAft>
        <a:spcPts val="216"/>
      </a:spcAft>
      <a:buClr>
        <a:schemeClr val="tx2"/>
      </a:buClr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625475" indent="-84138" algn="l" defTabSz="914400" rtl="0" eaLnBrk="1" latinLnBrk="0" hangingPunct="1">
      <a:spcBef>
        <a:spcPts val="336"/>
      </a:spcBef>
      <a:spcAft>
        <a:spcPts val="192"/>
      </a:spcAft>
      <a:buClr>
        <a:schemeClr val="tx2"/>
      </a:buClr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Copyright 2011 FUJITSU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221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FUJITSU LIMITED. Все права защищены.</a:t>
            </a:r>
            <a:endParaRPr lang="ru-RU" altLang="ja-JP" dirty="0"/>
          </a:p>
        </p:txBody>
      </p:sp>
    </p:spTree>
    <p:extLst>
      <p:ext uri="{BB962C8B-B14F-4D97-AF65-F5344CB8AC3E}">
        <p14:creationId xmlns:p14="http://schemas.microsoft.com/office/powerpoint/2010/main" val="865309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2256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646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BC81D3-C59B-4C63-B840-07ACB8BAB3C6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82563" indent="-182563"/>
            <a:endParaRPr lang="en-US" altLang="ja-JP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74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201"/>
              </a:spcBef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9058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noProof="0" smtClean="0"/>
              <a:pPr/>
              <a:t>5</a:t>
            </a:fld>
            <a:endParaRPr lang="ru-RU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FUJITSU. Все права защищены.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3006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FUJITSU. Все права защищены.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661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noProof="0" smtClean="0"/>
              <a:pPr/>
              <a:t>7</a:t>
            </a:fld>
            <a:endParaRPr lang="ru-RU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FUJITSU. Все права защищены.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5661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noProof="0" smtClean="0"/>
              <a:pPr/>
              <a:t>8</a:t>
            </a:fld>
            <a:endParaRPr lang="ru-RU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FUJITSU. Все права защищены.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5661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noProof="0" smtClean="0"/>
              <a:pPr/>
              <a:t>9</a:t>
            </a:fld>
            <a:endParaRPr lang="ru-RU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FUJITSU. Все права защищены.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5661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Copyright 2014 FUJITSU LIMITED</a:t>
            </a:r>
            <a:endParaRPr lang="ru-RU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076529-ECDD-4748-B7B0-9ABB7B9A8C29}" type="slidenum">
              <a:rPr lang="en-US" altLang="ja-JP" smtClean="0"/>
              <a:pPr/>
              <a:t>10</a:t>
            </a:fld>
            <a:endParaRPr lang="ru-RU" altLang="ja-JP"/>
          </a:p>
        </p:txBody>
      </p:sp>
    </p:spTree>
    <p:extLst>
      <p:ext uri="{BB962C8B-B14F-4D97-AF65-F5344CB8AC3E}">
        <p14:creationId xmlns:p14="http://schemas.microsoft.com/office/powerpoint/2010/main" val="411069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0.jpe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"/>
            <a:ext cx="9144000" cy="5145024"/>
          </a:xfrm>
          <a:prstGeom prst="rect">
            <a:avLst/>
          </a:prstGeom>
        </p:spPr>
      </p:pic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auto">
          <a:xfrm>
            <a:off x="324002" y="1304100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6650" algn="l"/>
              </a:tabLst>
              <a:defRPr/>
            </a:pPr>
            <a:r>
              <a:rPr lang="en-GB" sz="4400" b="0" i="0" u="none" baseline="0" dirty="0" smtClean="0">
                <a:solidFill>
                  <a:srgbClr val="FFFFFF"/>
                </a:solidFill>
                <a:latin typeface="Arial"/>
              </a:rPr>
              <a:t>Titelmasterformat </a:t>
            </a:r>
            <a:r>
              <a:rPr lang="en-GB" sz="4400" b="0" i="0" u="none" baseline="0" dirty="0" err="1" smtClean="0">
                <a:solidFill>
                  <a:srgbClr val="FFFFFF"/>
                </a:solidFill>
                <a:latin typeface="Arial"/>
              </a:rPr>
              <a:t>durch</a:t>
            </a:r>
            <a:r>
              <a:rPr lang="en-GB" sz="4400" b="0" i="0" u="none" baseline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4400" b="0" i="0" u="none" baseline="0" dirty="0" err="1" smtClean="0">
                <a:solidFill>
                  <a:srgbClr val="FFFFFF"/>
                </a:solidFill>
                <a:latin typeface="Arial"/>
              </a:rPr>
              <a:t>Klicken</a:t>
            </a:r>
            <a:r>
              <a:rPr lang="en-GB" sz="4400" b="0" i="0" u="none" baseline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4400" b="0" i="0" u="none" baseline="0" dirty="0" err="1" smtClean="0">
                <a:solidFill>
                  <a:srgbClr val="FFFFFF"/>
                </a:solidFill>
                <a:latin typeface="Arial"/>
              </a:rPr>
              <a:t>bearbeiten</a:t>
            </a:r>
            <a:endParaRPr lang="en-GB" sz="4400" b="0" i="0" u="none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auto">
          <a:xfrm>
            <a:off x="323999" y="3434400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sz="2400" b="0" i="0" u="none" baseline="0" smtClean="0">
                <a:solidFill>
                  <a:srgbClr val="000000"/>
                </a:solidFill>
                <a:latin typeface="Arial"/>
              </a:rPr>
              <a:t>Formatvorlage des Untertitelmasters durch Klicken bearbeiten</a:t>
            </a:r>
            <a:endParaRPr lang="en-GB" sz="2400" b="0" i="0" u="none" baseline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611450" y="411450"/>
            <a:ext cx="2664370" cy="136819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2800" kern="1200" noProof="0" smtClean="0">
                <a:solidFill>
                  <a:schemeClr val="bg1"/>
                </a:solidFill>
                <a:latin typeface="Fujitsu Sans"/>
                <a:ea typeface="+mj-ea"/>
                <a:cs typeface="Fujitsu Sans"/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en-US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611450" y="2427730"/>
            <a:ext cx="2744079" cy="72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1600" b="0" kern="1200" noProof="0" dirty="0" smtClean="0">
                <a:solidFill>
                  <a:schemeClr val="bg1"/>
                </a:solidFill>
                <a:latin typeface="Fujitsu Sans"/>
                <a:ea typeface="+mn-ea"/>
                <a:cs typeface="Fujitsu Sans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 smtClean="0"/>
              <a:t>Master-Untertitelformat bearbeiten</a:t>
            </a:r>
            <a:endParaRPr lang="en-US" noProof="0" dirty="0"/>
          </a:p>
        </p:txBody>
      </p:sp>
      <p:pic>
        <p:nvPicPr>
          <p:cNvPr id="1026" name="Picture 2" descr="Fujitsu_Logo_whit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4185" y="243040"/>
            <a:ext cx="1252800" cy="626179"/>
          </a:xfrm>
          <a:prstGeom prst="rect">
            <a:avLst/>
          </a:prstGeom>
          <a:noFill/>
        </p:spPr>
      </p:pic>
      <p:sp>
        <p:nvSpPr>
          <p:cNvPr id="14" name="Title 47"/>
          <p:cNvSpPr txBox="1">
            <a:spLocks/>
          </p:cNvSpPr>
          <p:nvPr userDrawn="1"/>
        </p:nvSpPr>
        <p:spPr bwMode="gray">
          <a:xfrm>
            <a:off x="4608640" y="1553026"/>
            <a:ext cx="4572000" cy="137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2800" kern="1200" noProof="0" smtClean="0">
                <a:solidFill>
                  <a:schemeClr val="bg1"/>
                </a:solidFill>
                <a:latin typeface="Fujitsu Sans"/>
                <a:ea typeface="+mj-ea"/>
                <a:cs typeface="Fujitsu Sans"/>
              </a:defRPr>
            </a:lvl1pPr>
          </a:lstStyle>
          <a:p>
            <a:r>
              <a:rPr lang="de-DE" sz="2700" dirty="0"/>
              <a:t>Human </a:t>
            </a:r>
            <a:r>
              <a:rPr lang="de-DE" sz="2700" dirty="0" smtClean="0"/>
              <a:t>Centric Innovation</a:t>
            </a:r>
          </a:p>
          <a:p>
            <a:pPr>
              <a:lnSpc>
                <a:spcPct val="110000"/>
              </a:lnSpc>
            </a:pPr>
            <a:r>
              <a:rPr lang="de-DE" sz="3200" dirty="0" smtClean="0"/>
              <a:t>                          in</a:t>
            </a:r>
            <a:r>
              <a:rPr lang="de-DE" sz="3200" baseline="0" dirty="0" smtClean="0"/>
              <a:t> Action</a:t>
            </a: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4716016" y="1058863"/>
            <a:ext cx="4177159" cy="3744912"/>
          </a:xfrm>
          <a:prstGeom prst="round1Rect">
            <a:avLst>
              <a:gd name="adj" fmla="val 10174"/>
            </a:avLst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250824" y="987425"/>
            <a:ext cx="4177159" cy="3816350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250824" y="1058863"/>
            <a:ext cx="4177159" cy="3744912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4644009" y="987425"/>
            <a:ext cx="4249166" cy="3816350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2/3 – Picture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6228184" y="1058863"/>
            <a:ext cx="2664991" cy="3744912"/>
          </a:xfrm>
          <a:prstGeom prst="round1Rect">
            <a:avLst>
              <a:gd name="adj" fmla="val 14296"/>
            </a:avLst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250824" y="987425"/>
            <a:ext cx="5761335" cy="3816350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1/3 – Text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058863"/>
            <a:ext cx="2664992" cy="3744912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3131840" y="987425"/>
            <a:ext cx="5761335" cy="3816349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1/3 – Picture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3132139" y="1058862"/>
            <a:ext cx="5761036" cy="3744913"/>
          </a:xfrm>
          <a:prstGeom prst="round1Rect">
            <a:avLst>
              <a:gd name="adj" fmla="val 10174"/>
            </a:avLst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250825" y="987425"/>
            <a:ext cx="2665414" cy="3816349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2/3 – Text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058862"/>
            <a:ext cx="5761038" cy="3744913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6227763" y="987425"/>
            <a:ext cx="2665412" cy="3816349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 –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250825" y="3003809"/>
            <a:ext cx="8642349" cy="1799965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250825" y="987426"/>
            <a:ext cx="8642350" cy="187236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p –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4"/>
          <p:cNvSpPr>
            <a:spLocks noGrp="1"/>
          </p:cNvSpPr>
          <p:nvPr>
            <p:ph type="pic" sz="quarter" idx="18"/>
            <p:custDataLst>
              <p:tags r:id="rId1"/>
            </p:custDataLst>
          </p:nvPr>
        </p:nvSpPr>
        <p:spPr bwMode="gray">
          <a:xfrm>
            <a:off x="250825" y="1058862"/>
            <a:ext cx="8642351" cy="1800928"/>
          </a:xfrm>
          <a:prstGeom prst="round1Rect">
            <a:avLst>
              <a:gd name="adj" fmla="val 21156"/>
            </a:avLst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250825" y="3003810"/>
            <a:ext cx="8642350" cy="179996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 bwMode="gray">
          <a:xfrm>
            <a:off x="250826" y="1563927"/>
            <a:ext cx="8642350" cy="3239848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6" y="987267"/>
            <a:ext cx="8642349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6"/>
          </p:nvPr>
        </p:nvSpPr>
        <p:spPr bwMode="gray">
          <a:xfrm>
            <a:off x="250824" y="1563928"/>
            <a:ext cx="4177159" cy="3239848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/>
          </p:nvPr>
        </p:nvSpPr>
        <p:spPr bwMode="gray">
          <a:xfrm>
            <a:off x="4644009" y="1563928"/>
            <a:ext cx="4249166" cy="3239848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"/>
            <a:ext cx="9144000" cy="5145024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 bwMode="gray">
          <a:xfrm>
            <a:off x="252000" y="72000"/>
            <a:ext cx="7560000" cy="770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bg1"/>
                </a:solidFill>
                <a:latin typeface="Fujitsu Sans"/>
                <a:ea typeface="+mj-ea"/>
                <a:cs typeface="Fujitsu Sans"/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en-US" noProof="0" dirty="0"/>
          </a:p>
        </p:txBody>
      </p:sp>
      <p:pic>
        <p:nvPicPr>
          <p:cNvPr id="7" name="Picture 2" descr="Fujitsu_Logo_whit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64185" y="243040"/>
            <a:ext cx="1252800" cy="476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250825" y="1563928"/>
            <a:ext cx="2736999" cy="3239848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3203848" y="1563928"/>
            <a:ext cx="2808312" cy="3239848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1"/>
          </p:nvPr>
        </p:nvSpPr>
        <p:spPr bwMode="gray">
          <a:xfrm>
            <a:off x="6228184" y="1563928"/>
            <a:ext cx="2664991" cy="323984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4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546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250825" y="1635936"/>
            <a:ext cx="8642350" cy="3167840"/>
          </a:xfrm>
          <a:prstGeom prst="round1Rect">
            <a:avLst>
              <a:gd name="adj" fmla="val 12027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4716016" y="1635936"/>
            <a:ext cx="4177159" cy="3167840"/>
          </a:xfrm>
          <a:prstGeom prst="round1Rect">
            <a:avLst>
              <a:gd name="adj" fmla="val 12027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  <p:custDataLst>
              <p:tags r:id="rId2"/>
            </p:custDataLst>
          </p:nvPr>
        </p:nvSpPr>
        <p:spPr bwMode="gray">
          <a:xfrm>
            <a:off x="250825" y="1635936"/>
            <a:ext cx="4177160" cy="3167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4716016" y="1635936"/>
            <a:ext cx="4177159" cy="3167840"/>
          </a:xfrm>
          <a:prstGeom prst="round1Rect">
            <a:avLst>
              <a:gd name="adj" fmla="val 12027"/>
            </a:avLst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/>
          </p:nvPr>
        </p:nvSpPr>
        <p:spPr bwMode="gray">
          <a:xfrm>
            <a:off x="250824" y="1563928"/>
            <a:ext cx="4177159" cy="3239848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250824" y="1635936"/>
            <a:ext cx="4177159" cy="3167840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</p:nvPr>
        </p:nvSpPr>
        <p:spPr bwMode="gray">
          <a:xfrm>
            <a:off x="4644008" y="1563928"/>
            <a:ext cx="4249167" cy="3239848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2/3 – Picture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6228184" y="1635936"/>
            <a:ext cx="2664991" cy="3167840"/>
          </a:xfrm>
          <a:prstGeom prst="round1Rect">
            <a:avLst>
              <a:gd name="adj" fmla="val 14296"/>
            </a:avLst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250824" y="1563928"/>
            <a:ext cx="5761335" cy="3239848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1/3 – Text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635936"/>
            <a:ext cx="2664991" cy="3167840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3131840" y="1563928"/>
            <a:ext cx="5761335" cy="3239848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1/3 – Picture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3132139" y="1635936"/>
            <a:ext cx="5761036" cy="3167840"/>
          </a:xfrm>
          <a:prstGeom prst="round1Rect">
            <a:avLst>
              <a:gd name="adj" fmla="val 12027"/>
            </a:avLst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250825" y="1563928"/>
            <a:ext cx="2665414" cy="3239848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2/3 – Text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635936"/>
            <a:ext cx="5761038" cy="3167840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6227763" y="1563928"/>
            <a:ext cx="2665412" cy="3239848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media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"/>
            <a:ext cx="9144000" cy="5145024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 bwMode="gray">
          <a:xfrm>
            <a:off x="252000" y="72000"/>
            <a:ext cx="7560000" cy="770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bg1"/>
                </a:solidFill>
                <a:latin typeface="Fujitsu Sans"/>
                <a:ea typeface="+mj-ea"/>
                <a:cs typeface="Fujitsu Sans"/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en-US" noProof="0" dirty="0"/>
          </a:p>
        </p:txBody>
      </p:sp>
      <p:pic>
        <p:nvPicPr>
          <p:cNvPr id="7" name="Picture 2" descr="Fujitsu_Logo_whit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64185" y="243040"/>
            <a:ext cx="1252800" cy="476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9649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top – Picture bot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250826" y="3291851"/>
            <a:ext cx="8642350" cy="1511924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/>
          </p:nvPr>
        </p:nvSpPr>
        <p:spPr bwMode="gray">
          <a:xfrm>
            <a:off x="250828" y="1563927"/>
            <a:ext cx="8642348" cy="158390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7" y="987268"/>
            <a:ext cx="8642348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top –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4"/>
          <p:cNvSpPr>
            <a:spLocks noGrp="1"/>
          </p:cNvSpPr>
          <p:nvPr>
            <p:ph type="pic" sz="quarter" idx="18"/>
            <p:custDataLst>
              <p:tags r:id="rId1"/>
            </p:custDataLst>
          </p:nvPr>
        </p:nvSpPr>
        <p:spPr bwMode="gray">
          <a:xfrm>
            <a:off x="250829" y="1635935"/>
            <a:ext cx="8642346" cy="1511896"/>
          </a:xfrm>
          <a:prstGeom prst="round1Rect">
            <a:avLst>
              <a:gd name="adj" fmla="val 25200"/>
            </a:avLst>
          </a:prstGeom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/>
          </p:nvPr>
        </p:nvSpPr>
        <p:spPr bwMode="gray">
          <a:xfrm>
            <a:off x="250829" y="3291851"/>
            <a:ext cx="8642346" cy="151192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8" y="987268"/>
            <a:ext cx="8642346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noProof="0"/>
          </a:p>
        </p:txBody>
      </p:sp>
      <p:pic>
        <p:nvPicPr>
          <p:cNvPr id="41" name="Picture 2" descr="Fujitsu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5510" y="1357200"/>
            <a:ext cx="4202009" cy="21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termedia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 descr="MiddleGray_24_L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3028950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 userDrawn="1">
            <p:ph type="title"/>
          </p:nvPr>
        </p:nvSpPr>
        <p:spPr bwMode="gray">
          <a:xfrm>
            <a:off x="250825" y="1563638"/>
            <a:ext cx="8642350" cy="86409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250824" y="2787780"/>
            <a:ext cx="8642351" cy="2015995"/>
          </a:xfrm>
        </p:spPr>
        <p:txBody>
          <a:bodyPr/>
          <a:lstStyle>
            <a:lvl1pPr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n"/>
              <a:defRPr sz="2200"/>
            </a:lvl1pPr>
            <a:lvl2pPr marL="266700" indent="-266700">
              <a:spcBef>
                <a:spcPts val="516"/>
              </a:spcBef>
              <a:buFont typeface="Wingdings" pitchFamily="2" charset="2"/>
              <a:buChar char="n"/>
              <a:defRPr sz="2400"/>
            </a:lvl2pPr>
            <a:lvl3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3pPr>
            <a:lvl4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4pPr>
            <a:lvl5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5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010525" y="249238"/>
            <a:ext cx="892176" cy="434975"/>
            <a:chOff x="8010525" y="249238"/>
            <a:chExt cx="892176" cy="434975"/>
          </a:xfrm>
        </p:grpSpPr>
        <p:sp>
          <p:nvSpPr>
            <p:cNvPr id="15" name="Freeform 68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69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70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71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72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73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74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75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2637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Master">
    <p:bg>
      <p:bgPr>
        <a:blipFill dpi="0" rotWithShape="1">
          <a:blip r:embed="rId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auto">
          <a:xfrm>
            <a:off x="324002" y="1304100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6650" algn="l"/>
              </a:tabLst>
              <a:defRPr/>
            </a:pPr>
            <a:r>
              <a:rPr lang="en-GB" sz="4400" b="0" i="0" u="none" baseline="0" dirty="0" smtClean="0">
                <a:solidFill>
                  <a:srgbClr val="FFFFFF"/>
                </a:solidFill>
                <a:latin typeface="Arial"/>
              </a:rPr>
              <a:t>Titelmasterformat durch Klicken bearbeiten</a:t>
            </a:r>
            <a:endParaRPr lang="en-GB" sz="4400" b="0" i="0" u="none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auto">
          <a:xfrm>
            <a:off x="323999" y="3434400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sz="2400" b="0" i="0" u="none" baseline="0" dirty="0" smtClean="0">
                <a:solidFill>
                  <a:srgbClr val="000000"/>
                </a:solidFill>
                <a:latin typeface="Arial"/>
              </a:rPr>
              <a:t>Formatvorlage des Untertitelmasters durch Klicken bearbeiten</a:t>
            </a:r>
            <a:endParaRPr lang="en-GB" sz="2400" b="0" i="0" u="none" baseline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661728" y="2715766"/>
            <a:ext cx="4897363" cy="64809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4000" kern="120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 smtClean="0"/>
              <a:t>Mastertitelformat bearbeiten</a:t>
            </a:r>
            <a:endParaRPr lang="en-US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661728" y="3616476"/>
            <a:ext cx="4897363" cy="43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2400" b="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Master-Untertitelformat bearbeiten</a:t>
            </a:r>
            <a:endParaRPr lang="en-US" noProof="0" dirty="0"/>
          </a:p>
        </p:txBody>
      </p:sp>
      <p:grpSp>
        <p:nvGrpSpPr>
          <p:cNvPr id="55" name="Group 47" descr="Fujitsu - shaping tomorrow with you"/>
          <p:cNvGrpSpPr>
            <a:grpSpLocks noChangeAspect="1"/>
          </p:cNvGrpSpPr>
          <p:nvPr userDrawn="1"/>
        </p:nvGrpSpPr>
        <p:grpSpPr bwMode="auto">
          <a:xfrm>
            <a:off x="7604107" y="112408"/>
            <a:ext cx="1421294" cy="794172"/>
            <a:chOff x="4604" y="117"/>
            <a:chExt cx="1038" cy="580"/>
          </a:xfrm>
        </p:grpSpPr>
        <p:sp>
          <p:nvSpPr>
            <p:cNvPr id="57" name="AutoShape 48"/>
            <p:cNvSpPr>
              <a:spLocks noChangeAspect="1" noChangeArrowheads="1" noTextEdit="1"/>
            </p:cNvSpPr>
            <p:nvPr userDrawn="1"/>
          </p:nvSpPr>
          <p:spPr bwMode="gray">
            <a:xfrm>
              <a:off x="4604" y="117"/>
              <a:ext cx="1038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49"/>
            <p:cNvSpPr>
              <a:spLocks/>
            </p:cNvSpPr>
            <p:nvPr userDrawn="1"/>
          </p:nvSpPr>
          <p:spPr bwMode="gray">
            <a:xfrm>
              <a:off x="4655" y="604"/>
              <a:ext cx="26" cy="43"/>
            </a:xfrm>
            <a:custGeom>
              <a:avLst/>
              <a:gdLst/>
              <a:ahLst/>
              <a:cxnLst>
                <a:cxn ang="0">
                  <a:pos x="0" y="731"/>
                </a:cxn>
                <a:cxn ang="0">
                  <a:pos x="0" y="643"/>
                </a:cxn>
                <a:cxn ang="0">
                  <a:pos x="177" y="684"/>
                </a:cxn>
                <a:cxn ang="0">
                  <a:pos x="355" y="568"/>
                </a:cxn>
                <a:cxn ang="0">
                  <a:pos x="325" y="493"/>
                </a:cxn>
                <a:cxn ang="0">
                  <a:pos x="271" y="452"/>
                </a:cxn>
                <a:cxn ang="0">
                  <a:pos x="203" y="417"/>
                </a:cxn>
                <a:cxn ang="0">
                  <a:pos x="62" y="323"/>
                </a:cxn>
                <a:cxn ang="0">
                  <a:pos x="12" y="190"/>
                </a:cxn>
                <a:cxn ang="0">
                  <a:pos x="90" y="41"/>
                </a:cxn>
                <a:cxn ang="0">
                  <a:pos x="257" y="0"/>
                </a:cxn>
                <a:cxn ang="0">
                  <a:pos x="411" y="24"/>
                </a:cxn>
                <a:cxn ang="0">
                  <a:pos x="411" y="106"/>
                </a:cxn>
                <a:cxn ang="0">
                  <a:pos x="262" y="74"/>
                </a:cxn>
                <a:cxn ang="0">
                  <a:pos x="162" y="98"/>
                </a:cxn>
                <a:cxn ang="0">
                  <a:pos x="120" y="178"/>
                </a:cxn>
                <a:cxn ang="0">
                  <a:pos x="149" y="253"/>
                </a:cxn>
                <a:cxn ang="0">
                  <a:pos x="273" y="331"/>
                </a:cxn>
                <a:cxn ang="0">
                  <a:pos x="374" y="388"/>
                </a:cxn>
                <a:cxn ang="0">
                  <a:pos x="444" y="465"/>
                </a:cxn>
                <a:cxn ang="0">
                  <a:pos x="463" y="556"/>
                </a:cxn>
                <a:cxn ang="0">
                  <a:pos x="184" y="762"/>
                </a:cxn>
                <a:cxn ang="0">
                  <a:pos x="0" y="731"/>
                </a:cxn>
              </a:cxnLst>
              <a:rect l="0" t="0" r="r" b="b"/>
              <a:pathLst>
                <a:path w="463" h="762">
                  <a:moveTo>
                    <a:pt x="0" y="731"/>
                  </a:moveTo>
                  <a:cubicBezTo>
                    <a:pt x="0" y="643"/>
                    <a:pt x="0" y="643"/>
                    <a:pt x="0" y="643"/>
                  </a:cubicBezTo>
                  <a:cubicBezTo>
                    <a:pt x="48" y="670"/>
                    <a:pt x="107" y="684"/>
                    <a:pt x="177" y="684"/>
                  </a:cubicBezTo>
                  <a:cubicBezTo>
                    <a:pt x="296" y="684"/>
                    <a:pt x="355" y="645"/>
                    <a:pt x="355" y="568"/>
                  </a:cubicBezTo>
                  <a:cubicBezTo>
                    <a:pt x="355" y="538"/>
                    <a:pt x="345" y="513"/>
                    <a:pt x="325" y="493"/>
                  </a:cubicBezTo>
                  <a:cubicBezTo>
                    <a:pt x="309" y="477"/>
                    <a:pt x="291" y="463"/>
                    <a:pt x="271" y="452"/>
                  </a:cubicBezTo>
                  <a:cubicBezTo>
                    <a:pt x="253" y="442"/>
                    <a:pt x="231" y="431"/>
                    <a:pt x="203" y="417"/>
                  </a:cubicBezTo>
                  <a:cubicBezTo>
                    <a:pt x="135" y="384"/>
                    <a:pt x="89" y="352"/>
                    <a:pt x="62" y="323"/>
                  </a:cubicBezTo>
                  <a:cubicBezTo>
                    <a:pt x="29" y="286"/>
                    <a:pt x="12" y="242"/>
                    <a:pt x="12" y="190"/>
                  </a:cubicBezTo>
                  <a:cubicBezTo>
                    <a:pt x="12" y="124"/>
                    <a:pt x="38" y="74"/>
                    <a:pt x="90" y="41"/>
                  </a:cubicBezTo>
                  <a:cubicBezTo>
                    <a:pt x="134" y="13"/>
                    <a:pt x="189" y="0"/>
                    <a:pt x="257" y="0"/>
                  </a:cubicBezTo>
                  <a:cubicBezTo>
                    <a:pt x="304" y="0"/>
                    <a:pt x="355" y="8"/>
                    <a:pt x="411" y="24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364" y="85"/>
                    <a:pt x="314" y="74"/>
                    <a:pt x="262" y="74"/>
                  </a:cubicBezTo>
                  <a:cubicBezTo>
                    <a:pt x="222" y="74"/>
                    <a:pt x="188" y="82"/>
                    <a:pt x="162" y="98"/>
                  </a:cubicBezTo>
                  <a:cubicBezTo>
                    <a:pt x="134" y="115"/>
                    <a:pt x="120" y="141"/>
                    <a:pt x="120" y="178"/>
                  </a:cubicBezTo>
                  <a:cubicBezTo>
                    <a:pt x="120" y="209"/>
                    <a:pt x="130" y="234"/>
                    <a:pt x="149" y="253"/>
                  </a:cubicBezTo>
                  <a:cubicBezTo>
                    <a:pt x="168" y="273"/>
                    <a:pt x="209" y="298"/>
                    <a:pt x="273" y="331"/>
                  </a:cubicBezTo>
                  <a:cubicBezTo>
                    <a:pt x="324" y="356"/>
                    <a:pt x="357" y="375"/>
                    <a:pt x="374" y="388"/>
                  </a:cubicBezTo>
                  <a:cubicBezTo>
                    <a:pt x="407" y="412"/>
                    <a:pt x="430" y="437"/>
                    <a:pt x="444" y="465"/>
                  </a:cubicBezTo>
                  <a:cubicBezTo>
                    <a:pt x="457" y="490"/>
                    <a:pt x="463" y="520"/>
                    <a:pt x="463" y="556"/>
                  </a:cubicBezTo>
                  <a:cubicBezTo>
                    <a:pt x="463" y="693"/>
                    <a:pt x="370" y="762"/>
                    <a:pt x="184" y="762"/>
                  </a:cubicBezTo>
                  <a:cubicBezTo>
                    <a:pt x="109" y="762"/>
                    <a:pt x="48" y="752"/>
                    <a:pt x="0" y="7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50"/>
            <p:cNvSpPr>
              <a:spLocks/>
            </p:cNvSpPr>
            <p:nvPr userDrawn="1"/>
          </p:nvSpPr>
          <p:spPr bwMode="gray">
            <a:xfrm>
              <a:off x="4691" y="585"/>
              <a:ext cx="30" cy="61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51"/>
            <p:cNvSpPr>
              <a:spLocks noEditPoints="1"/>
            </p:cNvSpPr>
            <p:nvPr userDrawn="1"/>
          </p:nvSpPr>
          <p:spPr bwMode="gray">
            <a:xfrm>
              <a:off x="4730" y="604"/>
              <a:ext cx="32" cy="43"/>
            </a:xfrm>
            <a:custGeom>
              <a:avLst/>
              <a:gdLst/>
              <a:ahLst/>
              <a:cxnLst>
                <a:cxn ang="0">
                  <a:pos x="437" y="286"/>
                </a:cxn>
                <a:cxn ang="0">
                  <a:pos x="437" y="248"/>
                </a:cxn>
                <a:cxn ang="0">
                  <a:pos x="415" y="138"/>
                </a:cxn>
                <a:cxn ang="0">
                  <a:pos x="271" y="77"/>
                </a:cxn>
                <a:cxn ang="0">
                  <a:pos x="70" y="118"/>
                </a:cxn>
                <a:cxn ang="0">
                  <a:pos x="70" y="31"/>
                </a:cxn>
                <a:cxn ang="0">
                  <a:pos x="284" y="0"/>
                </a:cxn>
                <a:cxn ang="0">
                  <a:pos x="516" y="76"/>
                </a:cxn>
                <a:cxn ang="0">
                  <a:pos x="558" y="200"/>
                </a:cxn>
                <a:cxn ang="0">
                  <a:pos x="561" y="290"/>
                </a:cxn>
                <a:cxn ang="0">
                  <a:pos x="561" y="727"/>
                </a:cxn>
                <a:cxn ang="0">
                  <a:pos x="293" y="762"/>
                </a:cxn>
                <a:cxn ang="0">
                  <a:pos x="83" y="720"/>
                </a:cxn>
                <a:cxn ang="0">
                  <a:pos x="0" y="558"/>
                </a:cxn>
                <a:cxn ang="0">
                  <a:pos x="96" y="363"/>
                </a:cxn>
                <a:cxn ang="0">
                  <a:pos x="336" y="297"/>
                </a:cxn>
                <a:cxn ang="0">
                  <a:pos x="437" y="286"/>
                </a:cxn>
                <a:cxn ang="0">
                  <a:pos x="437" y="356"/>
                </a:cxn>
                <a:cxn ang="0">
                  <a:pos x="267" y="382"/>
                </a:cxn>
                <a:cxn ang="0">
                  <a:pos x="127" y="545"/>
                </a:cxn>
                <a:cxn ang="0">
                  <a:pos x="168" y="650"/>
                </a:cxn>
                <a:cxn ang="0">
                  <a:pos x="312" y="687"/>
                </a:cxn>
                <a:cxn ang="0">
                  <a:pos x="437" y="670"/>
                </a:cxn>
                <a:cxn ang="0">
                  <a:pos x="437" y="356"/>
                </a:cxn>
              </a:cxnLst>
              <a:rect l="0" t="0" r="r" b="b"/>
              <a:pathLst>
                <a:path w="561" h="762">
                  <a:moveTo>
                    <a:pt x="437" y="286"/>
                  </a:moveTo>
                  <a:cubicBezTo>
                    <a:pt x="437" y="248"/>
                    <a:pt x="437" y="248"/>
                    <a:pt x="437" y="248"/>
                  </a:cubicBezTo>
                  <a:cubicBezTo>
                    <a:pt x="437" y="200"/>
                    <a:pt x="430" y="164"/>
                    <a:pt x="415" y="138"/>
                  </a:cubicBezTo>
                  <a:cubicBezTo>
                    <a:pt x="392" y="97"/>
                    <a:pt x="344" y="77"/>
                    <a:pt x="271" y="77"/>
                  </a:cubicBezTo>
                  <a:cubicBezTo>
                    <a:pt x="206" y="77"/>
                    <a:pt x="139" y="91"/>
                    <a:pt x="70" y="1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139" y="10"/>
                    <a:pt x="210" y="0"/>
                    <a:pt x="284" y="0"/>
                  </a:cubicBezTo>
                  <a:cubicBezTo>
                    <a:pt x="397" y="0"/>
                    <a:pt x="474" y="25"/>
                    <a:pt x="516" y="76"/>
                  </a:cubicBezTo>
                  <a:cubicBezTo>
                    <a:pt x="539" y="104"/>
                    <a:pt x="553" y="145"/>
                    <a:pt x="558" y="200"/>
                  </a:cubicBezTo>
                  <a:cubicBezTo>
                    <a:pt x="560" y="220"/>
                    <a:pt x="561" y="250"/>
                    <a:pt x="561" y="290"/>
                  </a:cubicBezTo>
                  <a:cubicBezTo>
                    <a:pt x="561" y="727"/>
                    <a:pt x="561" y="727"/>
                    <a:pt x="561" y="727"/>
                  </a:cubicBezTo>
                  <a:cubicBezTo>
                    <a:pt x="477" y="750"/>
                    <a:pt x="387" y="762"/>
                    <a:pt x="293" y="762"/>
                  </a:cubicBezTo>
                  <a:cubicBezTo>
                    <a:pt x="203" y="762"/>
                    <a:pt x="133" y="748"/>
                    <a:pt x="83" y="720"/>
                  </a:cubicBezTo>
                  <a:cubicBezTo>
                    <a:pt x="28" y="689"/>
                    <a:pt x="0" y="635"/>
                    <a:pt x="0" y="558"/>
                  </a:cubicBezTo>
                  <a:cubicBezTo>
                    <a:pt x="0" y="470"/>
                    <a:pt x="32" y="405"/>
                    <a:pt x="96" y="363"/>
                  </a:cubicBezTo>
                  <a:cubicBezTo>
                    <a:pt x="143" y="332"/>
                    <a:pt x="223" y="310"/>
                    <a:pt x="336" y="297"/>
                  </a:cubicBezTo>
                  <a:cubicBezTo>
                    <a:pt x="357" y="294"/>
                    <a:pt x="391" y="291"/>
                    <a:pt x="437" y="286"/>
                  </a:cubicBezTo>
                  <a:close/>
                  <a:moveTo>
                    <a:pt x="437" y="356"/>
                  </a:moveTo>
                  <a:cubicBezTo>
                    <a:pt x="362" y="363"/>
                    <a:pt x="305" y="372"/>
                    <a:pt x="267" y="382"/>
                  </a:cubicBezTo>
                  <a:cubicBezTo>
                    <a:pt x="173" y="405"/>
                    <a:pt x="127" y="460"/>
                    <a:pt x="127" y="545"/>
                  </a:cubicBezTo>
                  <a:cubicBezTo>
                    <a:pt x="127" y="593"/>
                    <a:pt x="140" y="627"/>
                    <a:pt x="168" y="650"/>
                  </a:cubicBezTo>
                  <a:cubicBezTo>
                    <a:pt x="198" y="675"/>
                    <a:pt x="246" y="687"/>
                    <a:pt x="312" y="687"/>
                  </a:cubicBezTo>
                  <a:cubicBezTo>
                    <a:pt x="357" y="687"/>
                    <a:pt x="398" y="681"/>
                    <a:pt x="437" y="670"/>
                  </a:cubicBezTo>
                  <a:lnTo>
                    <a:pt x="437" y="3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52"/>
            <p:cNvSpPr>
              <a:spLocks noEditPoints="1"/>
            </p:cNvSpPr>
            <p:nvPr userDrawn="1"/>
          </p:nvSpPr>
          <p:spPr bwMode="gray">
            <a:xfrm>
              <a:off x="4774" y="604"/>
              <a:ext cx="32" cy="61"/>
            </a:xfrm>
            <a:custGeom>
              <a:avLst/>
              <a:gdLst/>
              <a:ahLst/>
              <a:cxnLst>
                <a:cxn ang="0">
                  <a:pos x="123" y="711"/>
                </a:cxn>
                <a:cxn ang="0">
                  <a:pos x="123" y="1087"/>
                </a:cxn>
                <a:cxn ang="0">
                  <a:pos x="0" y="1087"/>
                </a:cxn>
                <a:cxn ang="0">
                  <a:pos x="0" y="28"/>
                </a:cxn>
                <a:cxn ang="0">
                  <a:pos x="249" y="0"/>
                </a:cxn>
                <a:cxn ang="0">
                  <a:pos x="505" y="113"/>
                </a:cxn>
                <a:cxn ang="0">
                  <a:pos x="567" y="379"/>
                </a:cxn>
                <a:cxn ang="0">
                  <a:pos x="489" y="662"/>
                </a:cxn>
                <a:cxn ang="0">
                  <a:pos x="274" y="762"/>
                </a:cxn>
                <a:cxn ang="0">
                  <a:pos x="172" y="742"/>
                </a:cxn>
                <a:cxn ang="0">
                  <a:pos x="123" y="711"/>
                </a:cxn>
                <a:cxn ang="0">
                  <a:pos x="123" y="625"/>
                </a:cxn>
                <a:cxn ang="0">
                  <a:pos x="260" y="687"/>
                </a:cxn>
                <a:cxn ang="0">
                  <a:pos x="400" y="591"/>
                </a:cxn>
                <a:cxn ang="0">
                  <a:pos x="441" y="378"/>
                </a:cxn>
                <a:cxn ang="0">
                  <a:pos x="386" y="140"/>
                </a:cxn>
                <a:cxn ang="0">
                  <a:pos x="230" y="74"/>
                </a:cxn>
                <a:cxn ang="0">
                  <a:pos x="123" y="83"/>
                </a:cxn>
                <a:cxn ang="0">
                  <a:pos x="123" y="625"/>
                </a:cxn>
              </a:cxnLst>
              <a:rect l="0" t="0" r="r" b="b"/>
              <a:pathLst>
                <a:path w="567" h="1087">
                  <a:moveTo>
                    <a:pt x="123" y="711"/>
                  </a:moveTo>
                  <a:cubicBezTo>
                    <a:pt x="123" y="1087"/>
                    <a:pt x="123" y="1087"/>
                    <a:pt x="123" y="1087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" y="9"/>
                    <a:pt x="168" y="0"/>
                    <a:pt x="249" y="0"/>
                  </a:cubicBezTo>
                  <a:cubicBezTo>
                    <a:pt x="374" y="0"/>
                    <a:pt x="459" y="37"/>
                    <a:pt x="505" y="113"/>
                  </a:cubicBezTo>
                  <a:cubicBezTo>
                    <a:pt x="546" y="180"/>
                    <a:pt x="567" y="269"/>
                    <a:pt x="567" y="379"/>
                  </a:cubicBezTo>
                  <a:cubicBezTo>
                    <a:pt x="567" y="495"/>
                    <a:pt x="541" y="590"/>
                    <a:pt x="489" y="662"/>
                  </a:cubicBezTo>
                  <a:cubicBezTo>
                    <a:pt x="440" y="728"/>
                    <a:pt x="369" y="762"/>
                    <a:pt x="274" y="762"/>
                  </a:cubicBezTo>
                  <a:cubicBezTo>
                    <a:pt x="234" y="762"/>
                    <a:pt x="200" y="755"/>
                    <a:pt x="172" y="742"/>
                  </a:cubicBezTo>
                  <a:cubicBezTo>
                    <a:pt x="159" y="736"/>
                    <a:pt x="142" y="725"/>
                    <a:pt x="123" y="711"/>
                  </a:cubicBezTo>
                  <a:close/>
                  <a:moveTo>
                    <a:pt x="123" y="625"/>
                  </a:moveTo>
                  <a:cubicBezTo>
                    <a:pt x="165" y="666"/>
                    <a:pt x="210" y="687"/>
                    <a:pt x="260" y="687"/>
                  </a:cubicBezTo>
                  <a:cubicBezTo>
                    <a:pt x="324" y="687"/>
                    <a:pt x="371" y="655"/>
                    <a:pt x="400" y="591"/>
                  </a:cubicBezTo>
                  <a:cubicBezTo>
                    <a:pt x="427" y="533"/>
                    <a:pt x="441" y="462"/>
                    <a:pt x="441" y="378"/>
                  </a:cubicBezTo>
                  <a:cubicBezTo>
                    <a:pt x="441" y="272"/>
                    <a:pt x="422" y="193"/>
                    <a:pt x="386" y="140"/>
                  </a:cubicBezTo>
                  <a:cubicBezTo>
                    <a:pt x="356" y="96"/>
                    <a:pt x="304" y="74"/>
                    <a:pt x="230" y="74"/>
                  </a:cubicBezTo>
                  <a:cubicBezTo>
                    <a:pt x="198" y="74"/>
                    <a:pt x="162" y="77"/>
                    <a:pt x="123" y="83"/>
                  </a:cubicBezTo>
                  <a:lnTo>
                    <a:pt x="123" y="6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53"/>
            <p:cNvSpPr>
              <a:spLocks noEditPoints="1"/>
            </p:cNvSpPr>
            <p:nvPr userDrawn="1"/>
          </p:nvSpPr>
          <p:spPr bwMode="gray">
            <a:xfrm>
              <a:off x="4815" y="591"/>
              <a:ext cx="9" cy="5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31" y="25"/>
                </a:cxn>
                <a:cxn ang="0">
                  <a:pos x="150" y="76"/>
                </a:cxn>
                <a:cxn ang="0">
                  <a:pos x="126" y="132"/>
                </a:cxn>
                <a:cxn ang="0">
                  <a:pos x="74" y="151"/>
                </a:cxn>
                <a:cxn ang="0">
                  <a:pos x="19" y="127"/>
                </a:cxn>
                <a:cxn ang="0">
                  <a:pos x="0" y="75"/>
                </a:cxn>
                <a:cxn ang="0">
                  <a:pos x="24" y="20"/>
                </a:cxn>
                <a:cxn ang="0">
                  <a:pos x="75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8" y="265"/>
                </a:cxn>
                <a:cxn ang="0">
                  <a:pos x="138" y="987"/>
                </a:cxn>
                <a:cxn ang="0">
                  <a:pos x="15" y="987"/>
                </a:cxn>
              </a:cxnLst>
              <a:rect l="0" t="0" r="r" b="b"/>
              <a:pathLst>
                <a:path w="150" h="987">
                  <a:moveTo>
                    <a:pt x="75" y="0"/>
                  </a:moveTo>
                  <a:cubicBezTo>
                    <a:pt x="97" y="0"/>
                    <a:pt x="116" y="9"/>
                    <a:pt x="131" y="25"/>
                  </a:cubicBezTo>
                  <a:cubicBezTo>
                    <a:pt x="144" y="40"/>
                    <a:pt x="150" y="57"/>
                    <a:pt x="150" y="76"/>
                  </a:cubicBezTo>
                  <a:cubicBezTo>
                    <a:pt x="150" y="98"/>
                    <a:pt x="142" y="117"/>
                    <a:pt x="126" y="132"/>
                  </a:cubicBezTo>
                  <a:cubicBezTo>
                    <a:pt x="112" y="145"/>
                    <a:pt x="94" y="151"/>
                    <a:pt x="74" y="151"/>
                  </a:cubicBezTo>
                  <a:cubicBezTo>
                    <a:pt x="52" y="151"/>
                    <a:pt x="33" y="143"/>
                    <a:pt x="19" y="127"/>
                  </a:cubicBezTo>
                  <a:cubicBezTo>
                    <a:pt x="6" y="112"/>
                    <a:pt x="0" y="95"/>
                    <a:pt x="0" y="75"/>
                  </a:cubicBezTo>
                  <a:cubicBezTo>
                    <a:pt x="0" y="53"/>
                    <a:pt x="8" y="35"/>
                    <a:pt x="24" y="20"/>
                  </a:cubicBezTo>
                  <a:cubicBezTo>
                    <a:pt x="38" y="7"/>
                    <a:pt x="55" y="0"/>
                    <a:pt x="75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987"/>
                    <a:pt x="138" y="987"/>
                    <a:pt x="138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54"/>
            <p:cNvSpPr>
              <a:spLocks/>
            </p:cNvSpPr>
            <p:nvPr userDrawn="1"/>
          </p:nvSpPr>
          <p:spPr bwMode="gray">
            <a:xfrm>
              <a:off x="4836" y="604"/>
              <a:ext cx="31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89" y="0"/>
                </a:cxn>
                <a:cxn ang="0">
                  <a:pos x="526" y="113"/>
                </a:cxn>
                <a:cxn ang="0">
                  <a:pos x="548" y="299"/>
                </a:cxn>
                <a:cxn ang="0">
                  <a:pos x="548" y="742"/>
                </a:cxn>
                <a:cxn ang="0">
                  <a:pos x="424" y="742"/>
                </a:cxn>
                <a:cxn ang="0">
                  <a:pos x="424" y="306"/>
                </a:cxn>
                <a:cxn ang="0">
                  <a:pos x="403" y="134"/>
                </a:cxn>
                <a:cxn ang="0">
                  <a:pos x="277" y="74"/>
                </a:cxn>
                <a:cxn ang="0">
                  <a:pos x="123" y="90"/>
                </a:cxn>
                <a:cxn ang="0">
                  <a:pos x="123" y="742"/>
                </a:cxn>
                <a:cxn ang="0">
                  <a:pos x="0" y="742"/>
                </a:cxn>
              </a:cxnLst>
              <a:rect l="0" t="0" r="r" b="b"/>
              <a:pathLst>
                <a:path w="548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4" y="9"/>
                    <a:pt x="210" y="0"/>
                    <a:pt x="289" y="0"/>
                  </a:cubicBezTo>
                  <a:cubicBezTo>
                    <a:pt x="415" y="0"/>
                    <a:pt x="494" y="38"/>
                    <a:pt x="526" y="113"/>
                  </a:cubicBezTo>
                  <a:cubicBezTo>
                    <a:pt x="541" y="149"/>
                    <a:pt x="548" y="210"/>
                    <a:pt x="548" y="299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424" y="742"/>
                    <a:pt x="424" y="742"/>
                    <a:pt x="424" y="742"/>
                  </a:cubicBezTo>
                  <a:cubicBezTo>
                    <a:pt x="424" y="306"/>
                    <a:pt x="424" y="306"/>
                    <a:pt x="424" y="306"/>
                  </a:cubicBezTo>
                  <a:cubicBezTo>
                    <a:pt x="424" y="221"/>
                    <a:pt x="417" y="163"/>
                    <a:pt x="403" y="134"/>
                  </a:cubicBezTo>
                  <a:cubicBezTo>
                    <a:pt x="382" y="94"/>
                    <a:pt x="341" y="74"/>
                    <a:pt x="277" y="74"/>
                  </a:cubicBezTo>
                  <a:cubicBezTo>
                    <a:pt x="227" y="74"/>
                    <a:pt x="176" y="80"/>
                    <a:pt x="123" y="90"/>
                  </a:cubicBezTo>
                  <a:cubicBezTo>
                    <a:pt x="123" y="742"/>
                    <a:pt x="123" y="742"/>
                    <a:pt x="123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55"/>
            <p:cNvSpPr>
              <a:spLocks noEditPoints="1"/>
            </p:cNvSpPr>
            <p:nvPr userDrawn="1"/>
          </p:nvSpPr>
          <p:spPr bwMode="gray">
            <a:xfrm>
              <a:off x="4876" y="604"/>
              <a:ext cx="32" cy="62"/>
            </a:xfrm>
            <a:custGeom>
              <a:avLst/>
              <a:gdLst/>
              <a:ahLst/>
              <a:cxnLst>
                <a:cxn ang="0">
                  <a:pos x="445" y="677"/>
                </a:cxn>
                <a:cxn ang="0">
                  <a:pos x="399" y="721"/>
                </a:cxn>
                <a:cxn ang="0">
                  <a:pos x="257" y="762"/>
                </a:cxn>
                <a:cxn ang="0">
                  <a:pos x="97" y="708"/>
                </a:cxn>
                <a:cxn ang="0">
                  <a:pos x="0" y="414"/>
                </a:cxn>
                <a:cxn ang="0">
                  <a:pos x="71" y="131"/>
                </a:cxn>
                <a:cxn ang="0">
                  <a:pos x="340" y="0"/>
                </a:cxn>
                <a:cxn ang="0">
                  <a:pos x="569" y="28"/>
                </a:cxn>
                <a:cxn ang="0">
                  <a:pos x="569" y="601"/>
                </a:cxn>
                <a:cxn ang="0">
                  <a:pos x="555" y="843"/>
                </a:cxn>
                <a:cxn ang="0">
                  <a:pos x="422" y="1052"/>
                </a:cxn>
                <a:cxn ang="0">
                  <a:pos x="191" y="1098"/>
                </a:cxn>
                <a:cxn ang="0">
                  <a:pos x="98" y="1092"/>
                </a:cxn>
                <a:cxn ang="0">
                  <a:pos x="98" y="1018"/>
                </a:cxn>
                <a:cxn ang="0">
                  <a:pos x="190" y="1024"/>
                </a:cxn>
                <a:cxn ang="0">
                  <a:pos x="341" y="997"/>
                </a:cxn>
                <a:cxn ang="0">
                  <a:pos x="434" y="858"/>
                </a:cxn>
                <a:cxn ang="0">
                  <a:pos x="445" y="716"/>
                </a:cxn>
                <a:cxn ang="0">
                  <a:pos x="445" y="677"/>
                </a:cxn>
                <a:cxn ang="0">
                  <a:pos x="445" y="81"/>
                </a:cxn>
                <a:cxn ang="0">
                  <a:pos x="353" y="74"/>
                </a:cxn>
                <a:cxn ang="0">
                  <a:pos x="231" y="106"/>
                </a:cxn>
                <a:cxn ang="0">
                  <a:pos x="152" y="233"/>
                </a:cxn>
                <a:cxn ang="0">
                  <a:pos x="126" y="419"/>
                </a:cxn>
                <a:cxn ang="0">
                  <a:pos x="174" y="633"/>
                </a:cxn>
                <a:cxn ang="0">
                  <a:pos x="274" y="687"/>
                </a:cxn>
                <a:cxn ang="0">
                  <a:pos x="371" y="654"/>
                </a:cxn>
                <a:cxn ang="0">
                  <a:pos x="435" y="566"/>
                </a:cxn>
                <a:cxn ang="0">
                  <a:pos x="445" y="483"/>
                </a:cxn>
                <a:cxn ang="0">
                  <a:pos x="445" y="81"/>
                </a:cxn>
              </a:cxnLst>
              <a:rect l="0" t="0" r="r" b="b"/>
              <a:pathLst>
                <a:path w="569" h="1098">
                  <a:moveTo>
                    <a:pt x="445" y="677"/>
                  </a:moveTo>
                  <a:cubicBezTo>
                    <a:pt x="427" y="697"/>
                    <a:pt x="412" y="712"/>
                    <a:pt x="399" y="721"/>
                  </a:cubicBezTo>
                  <a:cubicBezTo>
                    <a:pt x="362" y="748"/>
                    <a:pt x="314" y="762"/>
                    <a:pt x="257" y="762"/>
                  </a:cubicBezTo>
                  <a:cubicBezTo>
                    <a:pt x="192" y="762"/>
                    <a:pt x="139" y="744"/>
                    <a:pt x="97" y="708"/>
                  </a:cubicBezTo>
                  <a:cubicBezTo>
                    <a:pt x="32" y="654"/>
                    <a:pt x="0" y="556"/>
                    <a:pt x="0" y="414"/>
                  </a:cubicBezTo>
                  <a:cubicBezTo>
                    <a:pt x="0" y="300"/>
                    <a:pt x="24" y="206"/>
                    <a:pt x="71" y="131"/>
                  </a:cubicBezTo>
                  <a:cubicBezTo>
                    <a:pt x="126" y="44"/>
                    <a:pt x="216" y="0"/>
                    <a:pt x="340" y="0"/>
                  </a:cubicBezTo>
                  <a:cubicBezTo>
                    <a:pt x="414" y="0"/>
                    <a:pt x="490" y="9"/>
                    <a:pt x="569" y="28"/>
                  </a:cubicBezTo>
                  <a:cubicBezTo>
                    <a:pt x="569" y="601"/>
                    <a:pt x="569" y="601"/>
                    <a:pt x="569" y="601"/>
                  </a:cubicBezTo>
                  <a:cubicBezTo>
                    <a:pt x="569" y="707"/>
                    <a:pt x="564" y="788"/>
                    <a:pt x="555" y="843"/>
                  </a:cubicBezTo>
                  <a:cubicBezTo>
                    <a:pt x="538" y="944"/>
                    <a:pt x="494" y="1013"/>
                    <a:pt x="422" y="1052"/>
                  </a:cubicBezTo>
                  <a:cubicBezTo>
                    <a:pt x="363" y="1083"/>
                    <a:pt x="286" y="1098"/>
                    <a:pt x="191" y="1098"/>
                  </a:cubicBezTo>
                  <a:cubicBezTo>
                    <a:pt x="164" y="1098"/>
                    <a:pt x="133" y="1096"/>
                    <a:pt x="98" y="1092"/>
                  </a:cubicBezTo>
                  <a:cubicBezTo>
                    <a:pt x="98" y="1018"/>
                    <a:pt x="98" y="1018"/>
                    <a:pt x="98" y="1018"/>
                  </a:cubicBezTo>
                  <a:cubicBezTo>
                    <a:pt x="130" y="1022"/>
                    <a:pt x="160" y="1024"/>
                    <a:pt x="190" y="1024"/>
                  </a:cubicBezTo>
                  <a:cubicBezTo>
                    <a:pt x="258" y="1024"/>
                    <a:pt x="308" y="1015"/>
                    <a:pt x="341" y="997"/>
                  </a:cubicBezTo>
                  <a:cubicBezTo>
                    <a:pt x="390" y="971"/>
                    <a:pt x="421" y="924"/>
                    <a:pt x="434" y="858"/>
                  </a:cubicBezTo>
                  <a:cubicBezTo>
                    <a:pt x="442" y="821"/>
                    <a:pt x="445" y="773"/>
                    <a:pt x="445" y="716"/>
                  </a:cubicBezTo>
                  <a:lnTo>
                    <a:pt x="445" y="677"/>
                  </a:lnTo>
                  <a:close/>
                  <a:moveTo>
                    <a:pt x="445" y="81"/>
                  </a:moveTo>
                  <a:cubicBezTo>
                    <a:pt x="411" y="77"/>
                    <a:pt x="380" y="74"/>
                    <a:pt x="353" y="74"/>
                  </a:cubicBezTo>
                  <a:cubicBezTo>
                    <a:pt x="301" y="74"/>
                    <a:pt x="260" y="85"/>
                    <a:pt x="231" y="106"/>
                  </a:cubicBezTo>
                  <a:cubicBezTo>
                    <a:pt x="197" y="130"/>
                    <a:pt x="171" y="173"/>
                    <a:pt x="152" y="233"/>
                  </a:cubicBezTo>
                  <a:cubicBezTo>
                    <a:pt x="135" y="287"/>
                    <a:pt x="126" y="348"/>
                    <a:pt x="126" y="419"/>
                  </a:cubicBezTo>
                  <a:cubicBezTo>
                    <a:pt x="126" y="517"/>
                    <a:pt x="142" y="589"/>
                    <a:pt x="174" y="633"/>
                  </a:cubicBezTo>
                  <a:cubicBezTo>
                    <a:pt x="199" y="669"/>
                    <a:pt x="233" y="687"/>
                    <a:pt x="274" y="687"/>
                  </a:cubicBezTo>
                  <a:cubicBezTo>
                    <a:pt x="308" y="687"/>
                    <a:pt x="341" y="676"/>
                    <a:pt x="371" y="654"/>
                  </a:cubicBezTo>
                  <a:cubicBezTo>
                    <a:pt x="401" y="631"/>
                    <a:pt x="423" y="602"/>
                    <a:pt x="435" y="566"/>
                  </a:cubicBezTo>
                  <a:cubicBezTo>
                    <a:pt x="442" y="547"/>
                    <a:pt x="445" y="520"/>
                    <a:pt x="445" y="483"/>
                  </a:cubicBezTo>
                  <a:lnTo>
                    <a:pt x="445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56"/>
            <p:cNvSpPr>
              <a:spLocks/>
            </p:cNvSpPr>
            <p:nvPr userDrawn="1"/>
          </p:nvSpPr>
          <p:spPr bwMode="gray">
            <a:xfrm>
              <a:off x="4939" y="595"/>
              <a:ext cx="18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6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57"/>
            <p:cNvSpPr>
              <a:spLocks noEditPoints="1"/>
            </p:cNvSpPr>
            <p:nvPr userDrawn="1"/>
          </p:nvSpPr>
          <p:spPr bwMode="gray">
            <a:xfrm>
              <a:off x="4963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58"/>
            <p:cNvSpPr>
              <a:spLocks/>
            </p:cNvSpPr>
            <p:nvPr userDrawn="1"/>
          </p:nvSpPr>
          <p:spPr bwMode="gray">
            <a:xfrm>
              <a:off x="5007" y="604"/>
              <a:ext cx="52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67" y="0"/>
                </a:cxn>
                <a:cxn ang="0">
                  <a:pos x="460" y="46"/>
                </a:cxn>
                <a:cxn ang="0">
                  <a:pos x="691" y="0"/>
                </a:cxn>
                <a:cxn ang="0">
                  <a:pos x="912" y="114"/>
                </a:cxn>
                <a:cxn ang="0">
                  <a:pos x="933" y="299"/>
                </a:cxn>
                <a:cxn ang="0">
                  <a:pos x="933" y="742"/>
                </a:cxn>
                <a:cxn ang="0">
                  <a:pos x="809" y="742"/>
                </a:cxn>
                <a:cxn ang="0">
                  <a:pos x="809" y="306"/>
                </a:cxn>
                <a:cxn ang="0">
                  <a:pos x="790" y="135"/>
                </a:cxn>
                <a:cxn ang="0">
                  <a:pos x="675" y="74"/>
                </a:cxn>
                <a:cxn ang="0">
                  <a:pos x="528" y="108"/>
                </a:cxn>
                <a:cxn ang="0">
                  <a:pos x="528" y="742"/>
                </a:cxn>
                <a:cxn ang="0">
                  <a:pos x="405" y="742"/>
                </a:cxn>
                <a:cxn ang="0">
                  <a:pos x="405" y="301"/>
                </a:cxn>
                <a:cxn ang="0">
                  <a:pos x="385" y="135"/>
                </a:cxn>
                <a:cxn ang="0">
                  <a:pos x="267" y="74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933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3" y="9"/>
                    <a:pt x="202" y="0"/>
                    <a:pt x="267" y="0"/>
                  </a:cubicBezTo>
                  <a:cubicBezTo>
                    <a:pt x="352" y="0"/>
                    <a:pt x="417" y="15"/>
                    <a:pt x="460" y="46"/>
                  </a:cubicBezTo>
                  <a:cubicBezTo>
                    <a:pt x="538" y="15"/>
                    <a:pt x="615" y="0"/>
                    <a:pt x="691" y="0"/>
                  </a:cubicBezTo>
                  <a:cubicBezTo>
                    <a:pt x="808" y="0"/>
                    <a:pt x="881" y="38"/>
                    <a:pt x="912" y="114"/>
                  </a:cubicBezTo>
                  <a:cubicBezTo>
                    <a:pt x="926" y="149"/>
                    <a:pt x="933" y="211"/>
                    <a:pt x="933" y="299"/>
                  </a:cubicBezTo>
                  <a:cubicBezTo>
                    <a:pt x="933" y="742"/>
                    <a:pt x="933" y="742"/>
                    <a:pt x="933" y="742"/>
                  </a:cubicBezTo>
                  <a:cubicBezTo>
                    <a:pt x="809" y="742"/>
                    <a:pt x="809" y="742"/>
                    <a:pt x="809" y="742"/>
                  </a:cubicBezTo>
                  <a:cubicBezTo>
                    <a:pt x="809" y="306"/>
                    <a:pt x="809" y="306"/>
                    <a:pt x="809" y="306"/>
                  </a:cubicBezTo>
                  <a:cubicBezTo>
                    <a:pt x="809" y="222"/>
                    <a:pt x="803" y="164"/>
                    <a:pt x="790" y="135"/>
                  </a:cubicBezTo>
                  <a:cubicBezTo>
                    <a:pt x="771" y="94"/>
                    <a:pt x="733" y="74"/>
                    <a:pt x="675" y="74"/>
                  </a:cubicBezTo>
                  <a:cubicBezTo>
                    <a:pt x="627" y="74"/>
                    <a:pt x="578" y="86"/>
                    <a:pt x="528" y="108"/>
                  </a:cubicBezTo>
                  <a:cubicBezTo>
                    <a:pt x="528" y="742"/>
                    <a:pt x="528" y="742"/>
                    <a:pt x="528" y="742"/>
                  </a:cubicBezTo>
                  <a:cubicBezTo>
                    <a:pt x="405" y="742"/>
                    <a:pt x="405" y="742"/>
                    <a:pt x="405" y="742"/>
                  </a:cubicBezTo>
                  <a:cubicBezTo>
                    <a:pt x="405" y="301"/>
                    <a:pt x="405" y="301"/>
                    <a:pt x="405" y="301"/>
                  </a:cubicBezTo>
                  <a:cubicBezTo>
                    <a:pt x="405" y="219"/>
                    <a:pt x="398" y="164"/>
                    <a:pt x="385" y="135"/>
                  </a:cubicBezTo>
                  <a:cubicBezTo>
                    <a:pt x="366" y="94"/>
                    <a:pt x="327" y="74"/>
                    <a:pt x="267" y="74"/>
                  </a:cubicBezTo>
                  <a:cubicBezTo>
                    <a:pt x="221" y="74"/>
                    <a:pt x="173" y="80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59"/>
            <p:cNvSpPr>
              <a:spLocks noEditPoints="1"/>
            </p:cNvSpPr>
            <p:nvPr userDrawn="1"/>
          </p:nvSpPr>
          <p:spPr bwMode="gray">
            <a:xfrm>
              <a:off x="5069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60"/>
            <p:cNvSpPr>
              <a:spLocks/>
            </p:cNvSpPr>
            <p:nvPr userDrawn="1"/>
          </p:nvSpPr>
          <p:spPr bwMode="gray">
            <a:xfrm>
              <a:off x="5113" y="604"/>
              <a:ext cx="17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61"/>
            <p:cNvSpPr>
              <a:spLocks/>
            </p:cNvSpPr>
            <p:nvPr userDrawn="1"/>
          </p:nvSpPr>
          <p:spPr bwMode="gray">
            <a:xfrm>
              <a:off x="5138" y="604"/>
              <a:ext cx="17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62"/>
            <p:cNvSpPr>
              <a:spLocks noEditPoints="1"/>
            </p:cNvSpPr>
            <p:nvPr userDrawn="1"/>
          </p:nvSpPr>
          <p:spPr bwMode="gray">
            <a:xfrm>
              <a:off x="5160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5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5" y="762"/>
                  </a:cubicBezTo>
                  <a:cubicBezTo>
                    <a:pt x="102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63"/>
            <p:cNvSpPr>
              <a:spLocks/>
            </p:cNvSpPr>
            <p:nvPr userDrawn="1"/>
          </p:nvSpPr>
          <p:spPr bwMode="gray">
            <a:xfrm>
              <a:off x="5198" y="605"/>
              <a:ext cx="52" cy="41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4" y="0"/>
                </a:cxn>
                <a:cxn ang="0">
                  <a:pos x="676" y="588"/>
                </a:cxn>
                <a:cxn ang="0">
                  <a:pos x="828" y="0"/>
                </a:cxn>
                <a:cxn ang="0">
                  <a:pos x="929" y="0"/>
                </a:cxn>
                <a:cxn ang="0">
                  <a:pos x="726" y="722"/>
                </a:cxn>
                <a:cxn ang="0">
                  <a:pos x="603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0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29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7" y="221"/>
                    <a:pt x="478" y="172"/>
                    <a:pt x="468" y="107"/>
                  </a:cubicBezTo>
                  <a:cubicBezTo>
                    <a:pt x="460" y="159"/>
                    <a:pt x="451" y="208"/>
                    <a:pt x="440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64"/>
            <p:cNvSpPr>
              <a:spLocks/>
            </p:cNvSpPr>
            <p:nvPr userDrawn="1"/>
          </p:nvSpPr>
          <p:spPr bwMode="gray">
            <a:xfrm>
              <a:off x="5270" y="605"/>
              <a:ext cx="52" cy="41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5" y="0"/>
                </a:cxn>
                <a:cxn ang="0">
                  <a:pos x="676" y="588"/>
                </a:cxn>
                <a:cxn ang="0">
                  <a:pos x="829" y="0"/>
                </a:cxn>
                <a:cxn ang="0">
                  <a:pos x="930" y="0"/>
                </a:cxn>
                <a:cxn ang="0">
                  <a:pos x="726" y="722"/>
                </a:cxn>
                <a:cxn ang="0">
                  <a:pos x="604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1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30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8" y="221"/>
                    <a:pt x="479" y="172"/>
                    <a:pt x="468" y="107"/>
                  </a:cubicBezTo>
                  <a:cubicBezTo>
                    <a:pt x="460" y="159"/>
                    <a:pt x="451" y="208"/>
                    <a:pt x="441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65"/>
            <p:cNvSpPr>
              <a:spLocks noEditPoints="1"/>
            </p:cNvSpPr>
            <p:nvPr userDrawn="1"/>
          </p:nvSpPr>
          <p:spPr bwMode="gray">
            <a:xfrm>
              <a:off x="5329" y="591"/>
              <a:ext cx="9" cy="55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32" y="25"/>
                </a:cxn>
                <a:cxn ang="0">
                  <a:pos x="151" y="76"/>
                </a:cxn>
                <a:cxn ang="0">
                  <a:pos x="126" y="132"/>
                </a:cxn>
                <a:cxn ang="0">
                  <a:pos x="75" y="151"/>
                </a:cxn>
                <a:cxn ang="0">
                  <a:pos x="20" y="127"/>
                </a:cxn>
                <a:cxn ang="0">
                  <a:pos x="0" y="75"/>
                </a:cxn>
                <a:cxn ang="0">
                  <a:pos x="25" y="20"/>
                </a:cxn>
                <a:cxn ang="0">
                  <a:pos x="76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9" y="265"/>
                </a:cxn>
                <a:cxn ang="0">
                  <a:pos x="139" y="987"/>
                </a:cxn>
                <a:cxn ang="0">
                  <a:pos x="15" y="987"/>
                </a:cxn>
              </a:cxnLst>
              <a:rect l="0" t="0" r="r" b="b"/>
              <a:pathLst>
                <a:path w="151" h="987">
                  <a:moveTo>
                    <a:pt x="76" y="0"/>
                  </a:moveTo>
                  <a:cubicBezTo>
                    <a:pt x="98" y="0"/>
                    <a:pt x="117" y="9"/>
                    <a:pt x="132" y="25"/>
                  </a:cubicBezTo>
                  <a:cubicBezTo>
                    <a:pt x="145" y="40"/>
                    <a:pt x="151" y="57"/>
                    <a:pt x="151" y="76"/>
                  </a:cubicBezTo>
                  <a:cubicBezTo>
                    <a:pt x="151" y="98"/>
                    <a:pt x="143" y="117"/>
                    <a:pt x="126" y="132"/>
                  </a:cubicBezTo>
                  <a:cubicBezTo>
                    <a:pt x="112" y="145"/>
                    <a:pt x="95" y="151"/>
                    <a:pt x="75" y="151"/>
                  </a:cubicBezTo>
                  <a:cubicBezTo>
                    <a:pt x="53" y="151"/>
                    <a:pt x="34" y="143"/>
                    <a:pt x="20" y="127"/>
                  </a:cubicBezTo>
                  <a:cubicBezTo>
                    <a:pt x="7" y="112"/>
                    <a:pt x="0" y="95"/>
                    <a:pt x="0" y="75"/>
                  </a:cubicBezTo>
                  <a:cubicBezTo>
                    <a:pt x="0" y="53"/>
                    <a:pt x="9" y="35"/>
                    <a:pt x="25" y="20"/>
                  </a:cubicBezTo>
                  <a:cubicBezTo>
                    <a:pt x="39" y="7"/>
                    <a:pt x="56" y="0"/>
                    <a:pt x="76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987"/>
                    <a:pt x="139" y="987"/>
                    <a:pt x="139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66"/>
            <p:cNvSpPr>
              <a:spLocks/>
            </p:cNvSpPr>
            <p:nvPr userDrawn="1"/>
          </p:nvSpPr>
          <p:spPr bwMode="gray">
            <a:xfrm>
              <a:off x="5350" y="595"/>
              <a:ext cx="18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5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67"/>
            <p:cNvSpPr>
              <a:spLocks/>
            </p:cNvSpPr>
            <p:nvPr userDrawn="1"/>
          </p:nvSpPr>
          <p:spPr bwMode="gray">
            <a:xfrm>
              <a:off x="5376" y="585"/>
              <a:ext cx="31" cy="61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68"/>
            <p:cNvSpPr>
              <a:spLocks/>
            </p:cNvSpPr>
            <p:nvPr userDrawn="1"/>
          </p:nvSpPr>
          <p:spPr bwMode="gray">
            <a:xfrm>
              <a:off x="5432" y="605"/>
              <a:ext cx="34" cy="60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33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14" y="60"/>
                </a:cxn>
                <a:cxn ang="0">
                  <a:pos x="8" y="60"/>
                </a:cxn>
                <a:cxn ang="0">
                  <a:pos x="15" y="41"/>
                </a:cxn>
              </a:cxnLst>
              <a:rect l="0" t="0" r="r" b="b"/>
              <a:pathLst>
                <a:path w="34" h="60">
                  <a:moveTo>
                    <a:pt x="15" y="4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8" y="3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69"/>
            <p:cNvSpPr>
              <a:spLocks noEditPoints="1"/>
            </p:cNvSpPr>
            <p:nvPr userDrawn="1"/>
          </p:nvSpPr>
          <p:spPr bwMode="gray">
            <a:xfrm>
              <a:off x="5470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5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5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70"/>
            <p:cNvSpPr>
              <a:spLocks/>
            </p:cNvSpPr>
            <p:nvPr userDrawn="1"/>
          </p:nvSpPr>
          <p:spPr bwMode="gray">
            <a:xfrm>
              <a:off x="5514" y="605"/>
              <a:ext cx="29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445"/>
                </a:cxn>
                <a:cxn ang="0">
                  <a:pos x="145" y="609"/>
                </a:cxn>
                <a:cxn ang="0">
                  <a:pos x="197" y="656"/>
                </a:cxn>
                <a:cxn ang="0">
                  <a:pos x="276" y="667"/>
                </a:cxn>
                <a:cxn ang="0">
                  <a:pos x="403" y="648"/>
                </a:cxn>
                <a:cxn ang="0">
                  <a:pos x="403" y="0"/>
                </a:cxn>
                <a:cxn ang="0">
                  <a:pos x="527" y="0"/>
                </a:cxn>
                <a:cxn ang="0">
                  <a:pos x="527" y="710"/>
                </a:cxn>
                <a:cxn ang="0">
                  <a:pos x="269" y="742"/>
                </a:cxn>
                <a:cxn ang="0">
                  <a:pos x="86" y="703"/>
                </a:cxn>
                <a:cxn ang="0">
                  <a:pos x="6" y="567"/>
                </a:cxn>
                <a:cxn ang="0">
                  <a:pos x="0" y="454"/>
                </a:cxn>
                <a:cxn ang="0">
                  <a:pos x="0" y="0"/>
                </a:cxn>
              </a:cxnLst>
              <a:rect l="0" t="0" r="r" b="b"/>
              <a:pathLst>
                <a:path w="527" h="742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527"/>
                    <a:pt x="131" y="582"/>
                    <a:pt x="145" y="609"/>
                  </a:cubicBezTo>
                  <a:cubicBezTo>
                    <a:pt x="157" y="632"/>
                    <a:pt x="174" y="648"/>
                    <a:pt x="197" y="656"/>
                  </a:cubicBezTo>
                  <a:cubicBezTo>
                    <a:pt x="216" y="663"/>
                    <a:pt x="242" y="667"/>
                    <a:pt x="276" y="667"/>
                  </a:cubicBezTo>
                  <a:cubicBezTo>
                    <a:pt x="317" y="667"/>
                    <a:pt x="359" y="661"/>
                    <a:pt x="403" y="648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710"/>
                    <a:pt x="527" y="710"/>
                    <a:pt x="527" y="710"/>
                  </a:cubicBezTo>
                  <a:cubicBezTo>
                    <a:pt x="435" y="731"/>
                    <a:pt x="349" y="742"/>
                    <a:pt x="269" y="742"/>
                  </a:cubicBezTo>
                  <a:cubicBezTo>
                    <a:pt x="187" y="742"/>
                    <a:pt x="126" y="729"/>
                    <a:pt x="86" y="703"/>
                  </a:cubicBezTo>
                  <a:cubicBezTo>
                    <a:pt x="41" y="674"/>
                    <a:pt x="14" y="629"/>
                    <a:pt x="6" y="567"/>
                  </a:cubicBezTo>
                  <a:cubicBezTo>
                    <a:pt x="2" y="539"/>
                    <a:pt x="0" y="501"/>
                    <a:pt x="0" y="4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71"/>
            <p:cNvSpPr>
              <a:spLocks/>
            </p:cNvSpPr>
            <p:nvPr userDrawn="1"/>
          </p:nvSpPr>
          <p:spPr bwMode="gray">
            <a:xfrm>
              <a:off x="5115" y="216"/>
              <a:ext cx="132" cy="102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72"/>
            <p:cNvSpPr>
              <a:spLocks/>
            </p:cNvSpPr>
            <p:nvPr userDrawn="1"/>
          </p:nvSpPr>
          <p:spPr bwMode="gray">
            <a:xfrm>
              <a:off x="4899" y="327"/>
              <a:ext cx="9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73"/>
            <p:cNvSpPr>
              <a:spLocks/>
            </p:cNvSpPr>
            <p:nvPr userDrawn="1"/>
          </p:nvSpPr>
          <p:spPr bwMode="gray">
            <a:xfrm>
              <a:off x="5114" y="327"/>
              <a:ext cx="60" cy="207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74"/>
            <p:cNvSpPr>
              <a:spLocks/>
            </p:cNvSpPr>
            <p:nvPr userDrawn="1"/>
          </p:nvSpPr>
          <p:spPr bwMode="gray">
            <a:xfrm>
              <a:off x="5180" y="327"/>
              <a:ext cx="47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75"/>
            <p:cNvSpPr>
              <a:spLocks/>
            </p:cNvSpPr>
            <p:nvPr userDrawn="1"/>
          </p:nvSpPr>
          <p:spPr bwMode="gray">
            <a:xfrm>
              <a:off x="5227" y="327"/>
              <a:ext cx="111" cy="14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76"/>
            <p:cNvSpPr>
              <a:spLocks/>
            </p:cNvSpPr>
            <p:nvPr userDrawn="1"/>
          </p:nvSpPr>
          <p:spPr bwMode="gray">
            <a:xfrm>
              <a:off x="5429" y="327"/>
              <a:ext cx="124" cy="151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77"/>
            <p:cNvSpPr>
              <a:spLocks/>
            </p:cNvSpPr>
            <p:nvPr userDrawn="1"/>
          </p:nvSpPr>
          <p:spPr bwMode="gray">
            <a:xfrm>
              <a:off x="4994" y="327"/>
              <a:ext cx="125" cy="151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78"/>
            <p:cNvSpPr>
              <a:spLocks/>
            </p:cNvSpPr>
            <p:nvPr userDrawn="1"/>
          </p:nvSpPr>
          <p:spPr bwMode="gray">
            <a:xfrm>
              <a:off x="5333" y="324"/>
              <a:ext cx="95" cy="154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9093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3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dirty="0"/>
              <a:t>Mastertitelformat bearbeiten</a:t>
            </a:r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250825" y="987425"/>
            <a:ext cx="8642350" cy="3816350"/>
          </a:xfrm>
        </p:spPr>
        <p:txBody>
          <a:bodyPr/>
          <a:lstStyle/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 bwMode="gray">
          <a:xfrm>
            <a:off x="250824" y="987424"/>
            <a:ext cx="4177159" cy="3816351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 bwMode="gray">
          <a:xfrm>
            <a:off x="4644009" y="987425"/>
            <a:ext cx="4249166" cy="3816350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 bwMode="gray">
          <a:xfrm>
            <a:off x="250824" y="987026"/>
            <a:ext cx="2736999" cy="3816349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3203848" y="987067"/>
            <a:ext cx="2808312" cy="3816713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6228185" y="987425"/>
            <a:ext cx="2664990" cy="3816349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250824" y="1058863"/>
            <a:ext cx="8642351" cy="3744912"/>
          </a:xfrm>
          <a:prstGeom prst="round1Rect">
            <a:avLst>
              <a:gd name="adj" fmla="val 10174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4716016" y="1058863"/>
            <a:ext cx="4177159" cy="3744912"/>
          </a:xfrm>
          <a:prstGeom prst="round1Rect">
            <a:avLst>
              <a:gd name="adj" fmla="val 10174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  <p:custDataLst>
              <p:tags r:id="rId2"/>
            </p:custDataLst>
          </p:nvPr>
        </p:nvSpPr>
        <p:spPr bwMode="gray">
          <a:xfrm>
            <a:off x="250824" y="1058863"/>
            <a:ext cx="4177159" cy="37449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2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95984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250825" y="72557"/>
            <a:ext cx="7561264" cy="7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endParaRPr lang="en-US" noProof="0" dirty="0"/>
          </a:p>
        </p:txBody>
      </p:sp>
      <p:sp>
        <p:nvSpPr>
          <p:cNvPr id="7" name="VCT_Marker_ID_7" hidden="1"/>
          <p:cNvSpPr/>
          <p:nvPr>
            <p:custDataLst>
              <p:tags r:id="rId37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 bwMode="gray">
          <a:xfrm>
            <a:off x="4302000" y="4937125"/>
            <a:ext cx="5400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fld id="{AC746033-9F45-4508-8446-72AA2BBAAD2A}" type="slidenum">
              <a:rPr kumimoji="0" lang="en-US" altLang="ja-JP" sz="800" kern="1200" noProof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pPr marL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altLang="ja-JP" sz="8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idx="1"/>
            <p:custDataLst>
              <p:tags r:id="rId38"/>
            </p:custDataLst>
          </p:nvPr>
        </p:nvSpPr>
        <p:spPr bwMode="gray">
          <a:xfrm>
            <a:off x="250825" y="987425"/>
            <a:ext cx="8642350" cy="3816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gray">
          <a:xfrm>
            <a:off x="0" y="4948080"/>
            <a:ext cx="9144000" cy="0"/>
          </a:xfrm>
          <a:prstGeom prst="line">
            <a:avLst/>
          </a:prstGeom>
          <a:noFill/>
          <a:ln w="12700">
            <a:solidFill>
              <a:srgbClr val="87867E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noProof="0" dirty="0"/>
          </a:p>
        </p:txBody>
      </p:sp>
      <p:sp>
        <p:nvSpPr>
          <p:cNvPr id="11" name="Rectangle 21"/>
          <p:cNvSpPr/>
          <p:nvPr/>
        </p:nvSpPr>
        <p:spPr bwMode="gray">
          <a:xfrm>
            <a:off x="4928400" y="4935600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800" kern="1200" noProof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Copyright</a:t>
            </a:r>
            <a:r>
              <a:rPr kumimoji="0" lang="en-US" altLang="ja-JP" sz="800" kern="1200" baseline="0" noProof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2015 FUJITSU</a:t>
            </a:r>
            <a:endParaRPr kumimoji="0" lang="en-US" altLang="ja-JP" sz="8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13" name="Picture 3" descr="Fujitsu_Logo"/>
          <p:cNvPicPr>
            <a:picLocks noChangeAspect="1" noChangeArrowheads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4790" y="243040"/>
            <a:ext cx="1252195" cy="49908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8" r:id="rId3"/>
    <p:sldLayoutId id="2147483660" r:id="rId4"/>
    <p:sldLayoutId id="2147483662" r:id="rId5"/>
    <p:sldLayoutId id="2147483656" r:id="rId6"/>
    <p:sldLayoutId id="2147483654" r:id="rId7"/>
    <p:sldLayoutId id="2147483650" r:id="rId8"/>
    <p:sldLayoutId id="2147483667" r:id="rId9"/>
    <p:sldLayoutId id="2147483652" r:id="rId10"/>
    <p:sldLayoutId id="2147483665" r:id="rId11"/>
    <p:sldLayoutId id="2147483658" r:id="rId12"/>
    <p:sldLayoutId id="2147483666" r:id="rId13"/>
    <p:sldLayoutId id="2147483686" r:id="rId14"/>
    <p:sldLayoutId id="2147483687" r:id="rId15"/>
    <p:sldLayoutId id="2147483657" r:id="rId16"/>
    <p:sldLayoutId id="2147483661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84" r:id="rId28"/>
    <p:sldLayoutId id="2147483685" r:id="rId29"/>
    <p:sldLayoutId id="2147483678" r:id="rId30"/>
    <p:sldLayoutId id="2147483679" r:id="rId31"/>
    <p:sldLayoutId id="2147483659" r:id="rId32"/>
    <p:sldLayoutId id="2147483655" r:id="rId33"/>
    <p:sldLayoutId id="2147483690" r:id="rId34"/>
    <p:sldLayoutId id="2147483691" r:id="rId3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2871788" algn="l"/>
          <a:tab pos="3676650" algn="l"/>
        </a:tabLst>
        <a:defRPr kumimoji="1" lang="de-DE" altLang="ja-JP" sz="2800" kern="1200" dirty="0" smtClean="0">
          <a:solidFill>
            <a:schemeClr val="tx1"/>
          </a:solidFill>
          <a:latin typeface="Fujitsu Sans"/>
          <a:ea typeface="+mj-ea"/>
          <a:cs typeface="Fujitsu Sans"/>
        </a:defRPr>
      </a:lvl1pPr>
    </p:titleStyle>
    <p:bodyStyle>
      <a:lvl1pPr marL="269875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accent2"/>
        </a:buClr>
        <a:buFont typeface="Wingdings" pitchFamily="2" charset="2"/>
        <a:buChar char=""/>
        <a:defRPr sz="2200" b="0" kern="1200">
          <a:solidFill>
            <a:schemeClr val="tx1"/>
          </a:solidFill>
          <a:latin typeface="Fujitsu Sans"/>
          <a:ea typeface="+mn-ea"/>
          <a:cs typeface="Fujitsu Sans"/>
        </a:defRPr>
      </a:lvl1pPr>
      <a:lvl2pPr marL="539750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Wingdings" pitchFamily="2" charset="2"/>
        <a:buChar char=""/>
        <a:defRPr sz="1800" kern="1200">
          <a:solidFill>
            <a:schemeClr val="tx1"/>
          </a:solidFill>
          <a:latin typeface="Fujitsu Sans"/>
          <a:ea typeface="+mn-ea"/>
          <a:cs typeface="Fujitsu Sans"/>
        </a:defRPr>
      </a:lvl2pPr>
      <a:lvl3pPr marL="714375" indent="-17462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latin typeface="Fujitsu Sans"/>
          <a:ea typeface="+mn-ea"/>
          <a:cs typeface="Fujitsu Sans"/>
        </a:defRPr>
      </a:lvl3pPr>
      <a:lvl4pPr marL="896938" indent="-182563" algn="l" defTabSz="896938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Fujitsu Sans"/>
          <a:ea typeface="+mn-ea"/>
          <a:cs typeface="Fujitsu Sans"/>
        </a:defRPr>
      </a:lvl4pPr>
      <a:lvl5pPr marL="1079500" indent="-182563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Fujitsu Sans"/>
          <a:ea typeface="+mn-ea"/>
          <a:cs typeface="Fujitsu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13" Type="http://schemas.openxmlformats.org/officeDocument/2006/relationships/image" Target="../media/image30.png"/><Relationship Id="rId18" Type="http://schemas.openxmlformats.org/officeDocument/2006/relationships/image" Target="../media/image35.jpeg"/><Relationship Id="rId3" Type="http://schemas.openxmlformats.org/officeDocument/2006/relationships/tags" Target="../tags/tag316.xml"/><Relationship Id="rId7" Type="http://schemas.openxmlformats.org/officeDocument/2006/relationships/tags" Target="../tags/tag320.xml"/><Relationship Id="rId12" Type="http://schemas.openxmlformats.org/officeDocument/2006/relationships/image" Target="../media/image29.emf"/><Relationship Id="rId17" Type="http://schemas.openxmlformats.org/officeDocument/2006/relationships/image" Target="../media/image34.jpeg"/><Relationship Id="rId2" Type="http://schemas.openxmlformats.org/officeDocument/2006/relationships/tags" Target="../tags/tag315.xml"/><Relationship Id="rId16" Type="http://schemas.openxmlformats.org/officeDocument/2006/relationships/image" Target="../media/image33.png"/><Relationship Id="rId1" Type="http://schemas.openxmlformats.org/officeDocument/2006/relationships/vmlDrawing" Target="../drawings/vmlDrawing5.vml"/><Relationship Id="rId6" Type="http://schemas.openxmlformats.org/officeDocument/2006/relationships/tags" Target="../tags/tag319.xml"/><Relationship Id="rId11" Type="http://schemas.openxmlformats.org/officeDocument/2006/relationships/oleObject" Target="../embeddings/oleObject5.bin"/><Relationship Id="rId5" Type="http://schemas.openxmlformats.org/officeDocument/2006/relationships/tags" Target="../tags/tag318.xml"/><Relationship Id="rId15" Type="http://schemas.openxmlformats.org/officeDocument/2006/relationships/image" Target="../media/image32.jpeg"/><Relationship Id="rId10" Type="http://schemas.openxmlformats.org/officeDocument/2006/relationships/notesSlide" Target="../notesSlides/notesSlide10.xml"/><Relationship Id="rId4" Type="http://schemas.openxmlformats.org/officeDocument/2006/relationships/tags" Target="../tags/tag317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png"/><Relationship Id="rId2" Type="http://schemas.openxmlformats.org/officeDocument/2006/relationships/tags" Target="../tags/tag32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3" Type="http://schemas.openxmlformats.org/officeDocument/2006/relationships/tags" Target="../tags/tag325.xml"/><Relationship Id="rId7" Type="http://schemas.openxmlformats.org/officeDocument/2006/relationships/tags" Target="../tags/tag329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27.xml"/><Relationship Id="rId10" Type="http://schemas.openxmlformats.org/officeDocument/2006/relationships/tags" Target="../tags/tag332.xml"/><Relationship Id="rId4" Type="http://schemas.openxmlformats.org/officeDocument/2006/relationships/tags" Target="../tags/tag326.xml"/><Relationship Id="rId9" Type="http://schemas.openxmlformats.org/officeDocument/2006/relationships/tags" Target="../tags/tag3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35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42.xml"/><Relationship Id="rId13" Type="http://schemas.openxmlformats.org/officeDocument/2006/relationships/image" Target="../media/image39.jpeg"/><Relationship Id="rId3" Type="http://schemas.openxmlformats.org/officeDocument/2006/relationships/tags" Target="../tags/tag337.xml"/><Relationship Id="rId7" Type="http://schemas.openxmlformats.org/officeDocument/2006/relationships/tags" Target="../tags/tag341.xml"/><Relationship Id="rId12" Type="http://schemas.openxmlformats.org/officeDocument/2006/relationships/image" Target="../media/image29.emf"/><Relationship Id="rId2" Type="http://schemas.openxmlformats.org/officeDocument/2006/relationships/tags" Target="../tags/tag336.xml"/><Relationship Id="rId16" Type="http://schemas.openxmlformats.org/officeDocument/2006/relationships/hyperlink" Target="http://www.storageperformance.org/results/benchmark_results_spc1_active/#fujitsu_spc1" TargetMode="External"/><Relationship Id="rId1" Type="http://schemas.openxmlformats.org/officeDocument/2006/relationships/vmlDrawing" Target="../drawings/vmlDrawing7.vml"/><Relationship Id="rId6" Type="http://schemas.openxmlformats.org/officeDocument/2006/relationships/tags" Target="../tags/tag340.xml"/><Relationship Id="rId11" Type="http://schemas.openxmlformats.org/officeDocument/2006/relationships/oleObject" Target="../embeddings/oleObject7.bin"/><Relationship Id="rId5" Type="http://schemas.openxmlformats.org/officeDocument/2006/relationships/tags" Target="../tags/tag339.xml"/><Relationship Id="rId15" Type="http://schemas.openxmlformats.org/officeDocument/2006/relationships/image" Target="../media/image41.jpeg"/><Relationship Id="rId10" Type="http://schemas.openxmlformats.org/officeDocument/2006/relationships/notesSlide" Target="../notesSlides/notesSlide12.xml"/><Relationship Id="rId4" Type="http://schemas.openxmlformats.org/officeDocument/2006/relationships/tags" Target="../tags/tag338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13" Type="http://schemas.openxmlformats.org/officeDocument/2006/relationships/tags" Target="../tags/tag354.xml"/><Relationship Id="rId18" Type="http://schemas.openxmlformats.org/officeDocument/2006/relationships/tags" Target="../tags/tag359.xml"/><Relationship Id="rId26" Type="http://schemas.openxmlformats.org/officeDocument/2006/relationships/tags" Target="../tags/tag367.xml"/><Relationship Id="rId3" Type="http://schemas.openxmlformats.org/officeDocument/2006/relationships/tags" Target="../tags/tag344.xml"/><Relationship Id="rId21" Type="http://schemas.openxmlformats.org/officeDocument/2006/relationships/tags" Target="../tags/tag362.xml"/><Relationship Id="rId7" Type="http://schemas.openxmlformats.org/officeDocument/2006/relationships/tags" Target="../tags/tag348.xml"/><Relationship Id="rId12" Type="http://schemas.openxmlformats.org/officeDocument/2006/relationships/tags" Target="../tags/tag353.xml"/><Relationship Id="rId17" Type="http://schemas.openxmlformats.org/officeDocument/2006/relationships/tags" Target="../tags/tag358.xml"/><Relationship Id="rId25" Type="http://schemas.openxmlformats.org/officeDocument/2006/relationships/tags" Target="../tags/tag366.xml"/><Relationship Id="rId2" Type="http://schemas.openxmlformats.org/officeDocument/2006/relationships/tags" Target="../tags/tag343.xml"/><Relationship Id="rId16" Type="http://schemas.openxmlformats.org/officeDocument/2006/relationships/tags" Target="../tags/tag357.xml"/><Relationship Id="rId20" Type="http://schemas.openxmlformats.org/officeDocument/2006/relationships/tags" Target="../tags/tag361.xml"/><Relationship Id="rId29" Type="http://schemas.openxmlformats.org/officeDocument/2006/relationships/oleObject" Target="../embeddings/oleObject8.bin"/><Relationship Id="rId1" Type="http://schemas.openxmlformats.org/officeDocument/2006/relationships/vmlDrawing" Target="../drawings/vmlDrawing8.vml"/><Relationship Id="rId6" Type="http://schemas.openxmlformats.org/officeDocument/2006/relationships/tags" Target="../tags/tag347.xml"/><Relationship Id="rId11" Type="http://schemas.openxmlformats.org/officeDocument/2006/relationships/tags" Target="../tags/tag352.xml"/><Relationship Id="rId24" Type="http://schemas.openxmlformats.org/officeDocument/2006/relationships/tags" Target="../tags/tag365.xml"/><Relationship Id="rId5" Type="http://schemas.openxmlformats.org/officeDocument/2006/relationships/tags" Target="../tags/tag346.xml"/><Relationship Id="rId15" Type="http://schemas.openxmlformats.org/officeDocument/2006/relationships/tags" Target="../tags/tag356.xml"/><Relationship Id="rId23" Type="http://schemas.openxmlformats.org/officeDocument/2006/relationships/tags" Target="../tags/tag364.xml"/><Relationship Id="rId28" Type="http://schemas.openxmlformats.org/officeDocument/2006/relationships/slideLayout" Target="../slideLayouts/slideLayout7.xml"/><Relationship Id="rId10" Type="http://schemas.openxmlformats.org/officeDocument/2006/relationships/tags" Target="../tags/tag351.xml"/><Relationship Id="rId19" Type="http://schemas.openxmlformats.org/officeDocument/2006/relationships/tags" Target="../tags/tag360.xml"/><Relationship Id="rId4" Type="http://schemas.openxmlformats.org/officeDocument/2006/relationships/tags" Target="../tags/tag345.xml"/><Relationship Id="rId9" Type="http://schemas.openxmlformats.org/officeDocument/2006/relationships/tags" Target="../tags/tag350.xml"/><Relationship Id="rId14" Type="http://schemas.openxmlformats.org/officeDocument/2006/relationships/tags" Target="../tags/tag355.xml"/><Relationship Id="rId22" Type="http://schemas.openxmlformats.org/officeDocument/2006/relationships/tags" Target="../tags/tag363.xml"/><Relationship Id="rId27" Type="http://schemas.openxmlformats.org/officeDocument/2006/relationships/tags" Target="../tags/tag368.xml"/><Relationship Id="rId30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76.xml"/><Relationship Id="rId13" Type="http://schemas.openxmlformats.org/officeDocument/2006/relationships/tags" Target="../tags/tag381.xml"/><Relationship Id="rId18" Type="http://schemas.openxmlformats.org/officeDocument/2006/relationships/tags" Target="../tags/tag386.xml"/><Relationship Id="rId3" Type="http://schemas.openxmlformats.org/officeDocument/2006/relationships/tags" Target="../tags/tag371.xml"/><Relationship Id="rId21" Type="http://schemas.openxmlformats.org/officeDocument/2006/relationships/tags" Target="../tags/tag389.xml"/><Relationship Id="rId7" Type="http://schemas.openxmlformats.org/officeDocument/2006/relationships/tags" Target="../tags/tag375.xml"/><Relationship Id="rId12" Type="http://schemas.openxmlformats.org/officeDocument/2006/relationships/tags" Target="../tags/tag380.xml"/><Relationship Id="rId17" Type="http://schemas.openxmlformats.org/officeDocument/2006/relationships/tags" Target="../tags/tag385.xml"/><Relationship Id="rId2" Type="http://schemas.openxmlformats.org/officeDocument/2006/relationships/tags" Target="../tags/tag370.xml"/><Relationship Id="rId16" Type="http://schemas.openxmlformats.org/officeDocument/2006/relationships/tags" Target="../tags/tag384.xml"/><Relationship Id="rId20" Type="http://schemas.openxmlformats.org/officeDocument/2006/relationships/tags" Target="../tags/tag388.xml"/><Relationship Id="rId1" Type="http://schemas.openxmlformats.org/officeDocument/2006/relationships/tags" Target="../tags/tag369.xml"/><Relationship Id="rId6" Type="http://schemas.openxmlformats.org/officeDocument/2006/relationships/tags" Target="../tags/tag374.xml"/><Relationship Id="rId11" Type="http://schemas.openxmlformats.org/officeDocument/2006/relationships/tags" Target="../tags/tag379.xml"/><Relationship Id="rId24" Type="http://schemas.openxmlformats.org/officeDocument/2006/relationships/image" Target="../media/image42.png"/><Relationship Id="rId5" Type="http://schemas.openxmlformats.org/officeDocument/2006/relationships/tags" Target="../tags/tag373.xml"/><Relationship Id="rId15" Type="http://schemas.openxmlformats.org/officeDocument/2006/relationships/tags" Target="../tags/tag383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378.xml"/><Relationship Id="rId19" Type="http://schemas.openxmlformats.org/officeDocument/2006/relationships/tags" Target="../tags/tag387.xml"/><Relationship Id="rId4" Type="http://schemas.openxmlformats.org/officeDocument/2006/relationships/tags" Target="../tags/tag372.xml"/><Relationship Id="rId9" Type="http://schemas.openxmlformats.org/officeDocument/2006/relationships/tags" Target="../tags/tag377.xml"/><Relationship Id="rId14" Type="http://schemas.openxmlformats.org/officeDocument/2006/relationships/tags" Target="../tags/tag382.xml"/><Relationship Id="rId22" Type="http://schemas.openxmlformats.org/officeDocument/2006/relationships/tags" Target="../tags/tag39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3" Type="http://schemas.openxmlformats.org/officeDocument/2006/relationships/tags" Target="../tags/tag32.xml"/><Relationship Id="rId21" Type="http://schemas.openxmlformats.org/officeDocument/2006/relationships/tags" Target="../tags/tag50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tags" Target="../tags/tag5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3" Type="http://schemas.openxmlformats.org/officeDocument/2006/relationships/tags" Target="../tags/tag54.xml"/><Relationship Id="rId21" Type="http://schemas.openxmlformats.org/officeDocument/2006/relationships/tags" Target="../tags/tag72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tags" Target="../tags/tag71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tags" Target="../tags/tag74.xml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tags" Target="../tags/tag7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4.jpeg"/><Relationship Id="rId3" Type="http://schemas.openxmlformats.org/officeDocument/2006/relationships/tags" Target="../tags/tag7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tags" Target="../tags/tag75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tags" Target="../tags/tag79.xml"/><Relationship Id="rId11" Type="http://schemas.openxmlformats.org/officeDocument/2006/relationships/image" Target="../media/image12.jpeg"/><Relationship Id="rId5" Type="http://schemas.openxmlformats.org/officeDocument/2006/relationships/tags" Target="../tags/tag78.xml"/><Relationship Id="rId15" Type="http://schemas.openxmlformats.org/officeDocument/2006/relationships/image" Target="../media/image16.jpeg"/><Relationship Id="rId10" Type="http://schemas.openxmlformats.org/officeDocument/2006/relationships/image" Target="../media/image11.emf"/><Relationship Id="rId4" Type="http://schemas.openxmlformats.org/officeDocument/2006/relationships/tags" Target="../tags/tag77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20.jpeg"/><Relationship Id="rId5" Type="http://schemas.openxmlformats.org/officeDocument/2006/relationships/tags" Target="../tags/tag84.xml"/><Relationship Id="rId10" Type="http://schemas.openxmlformats.org/officeDocument/2006/relationships/image" Target="../media/image19.jpeg"/><Relationship Id="rId4" Type="http://schemas.openxmlformats.org/officeDocument/2006/relationships/tags" Target="../tags/tag83.xml"/><Relationship Id="rId9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tags" Target="../tags/tag111.xml"/><Relationship Id="rId39" Type="http://schemas.openxmlformats.org/officeDocument/2006/relationships/tags" Target="../tags/tag124.xml"/><Relationship Id="rId21" Type="http://schemas.openxmlformats.org/officeDocument/2006/relationships/tags" Target="../tags/tag106.xml"/><Relationship Id="rId34" Type="http://schemas.openxmlformats.org/officeDocument/2006/relationships/tags" Target="../tags/tag119.xml"/><Relationship Id="rId42" Type="http://schemas.openxmlformats.org/officeDocument/2006/relationships/tags" Target="../tags/tag127.xml"/><Relationship Id="rId47" Type="http://schemas.openxmlformats.org/officeDocument/2006/relationships/tags" Target="../tags/tag132.xml"/><Relationship Id="rId50" Type="http://schemas.openxmlformats.org/officeDocument/2006/relationships/tags" Target="../tags/tag135.xml"/><Relationship Id="rId55" Type="http://schemas.openxmlformats.org/officeDocument/2006/relationships/tags" Target="../tags/tag140.xml"/><Relationship Id="rId63" Type="http://schemas.openxmlformats.org/officeDocument/2006/relationships/notesSlide" Target="../notesSlides/notesSlide5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tags" Target="../tags/tag105.xml"/><Relationship Id="rId29" Type="http://schemas.openxmlformats.org/officeDocument/2006/relationships/tags" Target="../tags/tag114.xml"/><Relationship Id="rId41" Type="http://schemas.openxmlformats.org/officeDocument/2006/relationships/tags" Target="../tags/tag126.xml"/><Relationship Id="rId54" Type="http://schemas.openxmlformats.org/officeDocument/2006/relationships/tags" Target="../tags/tag139.xml"/><Relationship Id="rId6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tags" Target="../tags/tag109.xml"/><Relationship Id="rId32" Type="http://schemas.openxmlformats.org/officeDocument/2006/relationships/tags" Target="../tags/tag117.xml"/><Relationship Id="rId37" Type="http://schemas.openxmlformats.org/officeDocument/2006/relationships/tags" Target="../tags/tag122.xml"/><Relationship Id="rId40" Type="http://schemas.openxmlformats.org/officeDocument/2006/relationships/tags" Target="../tags/tag125.xml"/><Relationship Id="rId45" Type="http://schemas.openxmlformats.org/officeDocument/2006/relationships/tags" Target="../tags/tag130.xml"/><Relationship Id="rId53" Type="http://schemas.openxmlformats.org/officeDocument/2006/relationships/tags" Target="../tags/tag138.xml"/><Relationship Id="rId58" Type="http://schemas.openxmlformats.org/officeDocument/2006/relationships/tags" Target="../tags/tag143.xml"/><Relationship Id="rId66" Type="http://schemas.openxmlformats.org/officeDocument/2006/relationships/image" Target="../media/image23.jpeg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28" Type="http://schemas.openxmlformats.org/officeDocument/2006/relationships/tags" Target="../tags/tag113.xml"/><Relationship Id="rId36" Type="http://schemas.openxmlformats.org/officeDocument/2006/relationships/tags" Target="../tags/tag121.xml"/><Relationship Id="rId49" Type="http://schemas.openxmlformats.org/officeDocument/2006/relationships/tags" Target="../tags/tag134.xml"/><Relationship Id="rId57" Type="http://schemas.openxmlformats.org/officeDocument/2006/relationships/tags" Target="../tags/tag142.xml"/><Relationship Id="rId61" Type="http://schemas.openxmlformats.org/officeDocument/2006/relationships/tags" Target="../tags/tag146.xml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31" Type="http://schemas.openxmlformats.org/officeDocument/2006/relationships/tags" Target="../tags/tag116.xml"/><Relationship Id="rId44" Type="http://schemas.openxmlformats.org/officeDocument/2006/relationships/tags" Target="../tags/tag129.xml"/><Relationship Id="rId52" Type="http://schemas.openxmlformats.org/officeDocument/2006/relationships/tags" Target="../tags/tag137.xml"/><Relationship Id="rId60" Type="http://schemas.openxmlformats.org/officeDocument/2006/relationships/tags" Target="../tags/tag145.xml"/><Relationship Id="rId65" Type="http://schemas.openxmlformats.org/officeDocument/2006/relationships/image" Target="../media/image22.emf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tags" Target="../tags/tag107.xml"/><Relationship Id="rId27" Type="http://schemas.openxmlformats.org/officeDocument/2006/relationships/tags" Target="../tags/tag112.xml"/><Relationship Id="rId30" Type="http://schemas.openxmlformats.org/officeDocument/2006/relationships/tags" Target="../tags/tag115.xml"/><Relationship Id="rId35" Type="http://schemas.openxmlformats.org/officeDocument/2006/relationships/tags" Target="../tags/tag120.xml"/><Relationship Id="rId43" Type="http://schemas.openxmlformats.org/officeDocument/2006/relationships/tags" Target="../tags/tag128.xml"/><Relationship Id="rId48" Type="http://schemas.openxmlformats.org/officeDocument/2006/relationships/tags" Target="../tags/tag133.xml"/><Relationship Id="rId56" Type="http://schemas.openxmlformats.org/officeDocument/2006/relationships/tags" Target="../tags/tag141.xml"/><Relationship Id="rId64" Type="http://schemas.openxmlformats.org/officeDocument/2006/relationships/oleObject" Target="../embeddings/oleObject2.bin"/><Relationship Id="rId8" Type="http://schemas.openxmlformats.org/officeDocument/2006/relationships/tags" Target="../tags/tag93.xml"/><Relationship Id="rId51" Type="http://schemas.openxmlformats.org/officeDocument/2006/relationships/tags" Target="../tags/tag136.xml"/><Relationship Id="rId3" Type="http://schemas.openxmlformats.org/officeDocument/2006/relationships/tags" Target="../tags/tag88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tags" Target="../tags/tag110.xml"/><Relationship Id="rId33" Type="http://schemas.openxmlformats.org/officeDocument/2006/relationships/tags" Target="../tags/tag118.xml"/><Relationship Id="rId38" Type="http://schemas.openxmlformats.org/officeDocument/2006/relationships/tags" Target="../tags/tag123.xml"/><Relationship Id="rId46" Type="http://schemas.openxmlformats.org/officeDocument/2006/relationships/tags" Target="../tags/tag131.xml"/><Relationship Id="rId59" Type="http://schemas.openxmlformats.org/officeDocument/2006/relationships/tags" Target="../tags/tag14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58.xml"/><Relationship Id="rId18" Type="http://schemas.openxmlformats.org/officeDocument/2006/relationships/tags" Target="../tags/tag163.xml"/><Relationship Id="rId26" Type="http://schemas.openxmlformats.org/officeDocument/2006/relationships/tags" Target="../tags/tag171.xml"/><Relationship Id="rId39" Type="http://schemas.openxmlformats.org/officeDocument/2006/relationships/tags" Target="../tags/tag184.xml"/><Relationship Id="rId21" Type="http://schemas.openxmlformats.org/officeDocument/2006/relationships/tags" Target="../tags/tag166.xml"/><Relationship Id="rId34" Type="http://schemas.openxmlformats.org/officeDocument/2006/relationships/tags" Target="../tags/tag179.xml"/><Relationship Id="rId42" Type="http://schemas.openxmlformats.org/officeDocument/2006/relationships/tags" Target="../tags/tag187.xml"/><Relationship Id="rId47" Type="http://schemas.openxmlformats.org/officeDocument/2006/relationships/tags" Target="../tags/tag192.xml"/><Relationship Id="rId50" Type="http://schemas.openxmlformats.org/officeDocument/2006/relationships/tags" Target="../tags/tag195.xml"/><Relationship Id="rId55" Type="http://schemas.openxmlformats.org/officeDocument/2006/relationships/tags" Target="../tags/tag200.xml"/><Relationship Id="rId63" Type="http://schemas.openxmlformats.org/officeDocument/2006/relationships/tags" Target="../tags/tag208.xml"/><Relationship Id="rId68" Type="http://schemas.openxmlformats.org/officeDocument/2006/relationships/tags" Target="../tags/tag213.xml"/><Relationship Id="rId76" Type="http://schemas.openxmlformats.org/officeDocument/2006/relationships/image" Target="../media/image22.emf"/><Relationship Id="rId7" Type="http://schemas.openxmlformats.org/officeDocument/2006/relationships/tags" Target="../tags/tag152.xml"/><Relationship Id="rId71" Type="http://schemas.openxmlformats.org/officeDocument/2006/relationships/tags" Target="../tags/tag216.xml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9" Type="http://schemas.openxmlformats.org/officeDocument/2006/relationships/tags" Target="../tags/tag174.xml"/><Relationship Id="rId11" Type="http://schemas.openxmlformats.org/officeDocument/2006/relationships/tags" Target="../tags/tag156.xml"/><Relationship Id="rId24" Type="http://schemas.openxmlformats.org/officeDocument/2006/relationships/tags" Target="../tags/tag169.xml"/><Relationship Id="rId32" Type="http://schemas.openxmlformats.org/officeDocument/2006/relationships/tags" Target="../tags/tag177.xml"/><Relationship Id="rId37" Type="http://schemas.openxmlformats.org/officeDocument/2006/relationships/tags" Target="../tags/tag182.xml"/><Relationship Id="rId40" Type="http://schemas.openxmlformats.org/officeDocument/2006/relationships/tags" Target="../tags/tag185.xml"/><Relationship Id="rId45" Type="http://schemas.openxmlformats.org/officeDocument/2006/relationships/tags" Target="../tags/tag190.xml"/><Relationship Id="rId53" Type="http://schemas.openxmlformats.org/officeDocument/2006/relationships/tags" Target="../tags/tag198.xml"/><Relationship Id="rId58" Type="http://schemas.openxmlformats.org/officeDocument/2006/relationships/tags" Target="../tags/tag203.xml"/><Relationship Id="rId66" Type="http://schemas.openxmlformats.org/officeDocument/2006/relationships/tags" Target="../tags/tag211.xml"/><Relationship Id="rId74" Type="http://schemas.openxmlformats.org/officeDocument/2006/relationships/notesSlide" Target="../notesSlides/notesSlide6.xml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23" Type="http://schemas.openxmlformats.org/officeDocument/2006/relationships/tags" Target="../tags/tag168.xml"/><Relationship Id="rId28" Type="http://schemas.openxmlformats.org/officeDocument/2006/relationships/tags" Target="../tags/tag173.xml"/><Relationship Id="rId36" Type="http://schemas.openxmlformats.org/officeDocument/2006/relationships/tags" Target="../tags/tag181.xml"/><Relationship Id="rId49" Type="http://schemas.openxmlformats.org/officeDocument/2006/relationships/tags" Target="../tags/tag194.xml"/><Relationship Id="rId57" Type="http://schemas.openxmlformats.org/officeDocument/2006/relationships/tags" Target="../tags/tag202.xml"/><Relationship Id="rId61" Type="http://schemas.openxmlformats.org/officeDocument/2006/relationships/tags" Target="../tags/tag206.xml"/><Relationship Id="rId10" Type="http://schemas.openxmlformats.org/officeDocument/2006/relationships/tags" Target="../tags/tag155.xml"/><Relationship Id="rId19" Type="http://schemas.openxmlformats.org/officeDocument/2006/relationships/tags" Target="../tags/tag164.xml"/><Relationship Id="rId31" Type="http://schemas.openxmlformats.org/officeDocument/2006/relationships/tags" Target="../tags/tag176.xml"/><Relationship Id="rId44" Type="http://schemas.openxmlformats.org/officeDocument/2006/relationships/tags" Target="../tags/tag189.xml"/><Relationship Id="rId52" Type="http://schemas.openxmlformats.org/officeDocument/2006/relationships/tags" Target="../tags/tag197.xml"/><Relationship Id="rId60" Type="http://schemas.openxmlformats.org/officeDocument/2006/relationships/tags" Target="../tags/tag205.xml"/><Relationship Id="rId65" Type="http://schemas.openxmlformats.org/officeDocument/2006/relationships/tags" Target="../tags/tag210.xml"/><Relationship Id="rId73" Type="http://schemas.openxmlformats.org/officeDocument/2006/relationships/slideLayout" Target="../slideLayouts/slideLayout7.xml"/><Relationship Id="rId78" Type="http://schemas.openxmlformats.org/officeDocument/2006/relationships/image" Target="../media/image24.png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Relationship Id="rId22" Type="http://schemas.openxmlformats.org/officeDocument/2006/relationships/tags" Target="../tags/tag167.xml"/><Relationship Id="rId27" Type="http://schemas.openxmlformats.org/officeDocument/2006/relationships/tags" Target="../tags/tag172.xml"/><Relationship Id="rId30" Type="http://schemas.openxmlformats.org/officeDocument/2006/relationships/tags" Target="../tags/tag175.xml"/><Relationship Id="rId35" Type="http://schemas.openxmlformats.org/officeDocument/2006/relationships/tags" Target="../tags/tag180.xml"/><Relationship Id="rId43" Type="http://schemas.openxmlformats.org/officeDocument/2006/relationships/tags" Target="../tags/tag188.xml"/><Relationship Id="rId48" Type="http://schemas.openxmlformats.org/officeDocument/2006/relationships/tags" Target="../tags/tag193.xml"/><Relationship Id="rId56" Type="http://schemas.openxmlformats.org/officeDocument/2006/relationships/tags" Target="../tags/tag201.xml"/><Relationship Id="rId64" Type="http://schemas.openxmlformats.org/officeDocument/2006/relationships/tags" Target="../tags/tag209.xml"/><Relationship Id="rId69" Type="http://schemas.openxmlformats.org/officeDocument/2006/relationships/tags" Target="../tags/tag214.xml"/><Relationship Id="rId77" Type="http://schemas.openxmlformats.org/officeDocument/2006/relationships/image" Target="../media/image23.jpeg"/><Relationship Id="rId8" Type="http://schemas.openxmlformats.org/officeDocument/2006/relationships/tags" Target="../tags/tag153.xml"/><Relationship Id="rId51" Type="http://schemas.openxmlformats.org/officeDocument/2006/relationships/tags" Target="../tags/tag196.xml"/><Relationship Id="rId72" Type="http://schemas.openxmlformats.org/officeDocument/2006/relationships/tags" Target="../tags/tag217.xml"/><Relationship Id="rId3" Type="http://schemas.openxmlformats.org/officeDocument/2006/relationships/tags" Target="../tags/tag148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5" Type="http://schemas.openxmlformats.org/officeDocument/2006/relationships/tags" Target="../tags/tag170.xml"/><Relationship Id="rId33" Type="http://schemas.openxmlformats.org/officeDocument/2006/relationships/tags" Target="../tags/tag178.xml"/><Relationship Id="rId38" Type="http://schemas.openxmlformats.org/officeDocument/2006/relationships/tags" Target="../tags/tag183.xml"/><Relationship Id="rId46" Type="http://schemas.openxmlformats.org/officeDocument/2006/relationships/tags" Target="../tags/tag191.xml"/><Relationship Id="rId59" Type="http://schemas.openxmlformats.org/officeDocument/2006/relationships/tags" Target="../tags/tag204.xml"/><Relationship Id="rId67" Type="http://schemas.openxmlformats.org/officeDocument/2006/relationships/tags" Target="../tags/tag212.xml"/><Relationship Id="rId20" Type="http://schemas.openxmlformats.org/officeDocument/2006/relationships/tags" Target="../tags/tag165.xml"/><Relationship Id="rId41" Type="http://schemas.openxmlformats.org/officeDocument/2006/relationships/tags" Target="../tags/tag186.xml"/><Relationship Id="rId54" Type="http://schemas.openxmlformats.org/officeDocument/2006/relationships/tags" Target="../tags/tag199.xml"/><Relationship Id="rId62" Type="http://schemas.openxmlformats.org/officeDocument/2006/relationships/tags" Target="../tags/tag207.xml"/><Relationship Id="rId70" Type="http://schemas.openxmlformats.org/officeDocument/2006/relationships/tags" Target="../tags/tag215.xml"/><Relationship Id="rId75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6" Type="http://schemas.openxmlformats.org/officeDocument/2006/relationships/tags" Target="../tags/tag151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242.xml"/><Relationship Id="rId21" Type="http://schemas.openxmlformats.org/officeDocument/2006/relationships/tags" Target="../tags/tag237.xml"/><Relationship Id="rId42" Type="http://schemas.openxmlformats.org/officeDocument/2006/relationships/tags" Target="../tags/tag258.xml"/><Relationship Id="rId47" Type="http://schemas.openxmlformats.org/officeDocument/2006/relationships/tags" Target="../tags/tag263.xml"/><Relationship Id="rId63" Type="http://schemas.openxmlformats.org/officeDocument/2006/relationships/tags" Target="../tags/tag279.xml"/><Relationship Id="rId68" Type="http://schemas.openxmlformats.org/officeDocument/2006/relationships/tags" Target="../tags/tag284.xml"/><Relationship Id="rId84" Type="http://schemas.openxmlformats.org/officeDocument/2006/relationships/tags" Target="../tags/tag300.xml"/><Relationship Id="rId89" Type="http://schemas.openxmlformats.org/officeDocument/2006/relationships/tags" Target="../tags/tag305.xml"/><Relationship Id="rId7" Type="http://schemas.openxmlformats.org/officeDocument/2006/relationships/tags" Target="../tags/tag223.xml"/><Relationship Id="rId71" Type="http://schemas.openxmlformats.org/officeDocument/2006/relationships/tags" Target="../tags/tag287.xml"/><Relationship Id="rId92" Type="http://schemas.openxmlformats.org/officeDocument/2006/relationships/tags" Target="../tags/tag308.xml"/><Relationship Id="rId2" Type="http://schemas.openxmlformats.org/officeDocument/2006/relationships/tags" Target="../tags/tag218.xml"/><Relationship Id="rId16" Type="http://schemas.openxmlformats.org/officeDocument/2006/relationships/tags" Target="../tags/tag232.xml"/><Relationship Id="rId29" Type="http://schemas.openxmlformats.org/officeDocument/2006/relationships/tags" Target="../tags/tag245.xml"/><Relationship Id="rId11" Type="http://schemas.openxmlformats.org/officeDocument/2006/relationships/tags" Target="../tags/tag227.xml"/><Relationship Id="rId24" Type="http://schemas.openxmlformats.org/officeDocument/2006/relationships/tags" Target="../tags/tag240.xml"/><Relationship Id="rId32" Type="http://schemas.openxmlformats.org/officeDocument/2006/relationships/tags" Target="../tags/tag248.xml"/><Relationship Id="rId37" Type="http://schemas.openxmlformats.org/officeDocument/2006/relationships/tags" Target="../tags/tag253.xml"/><Relationship Id="rId40" Type="http://schemas.openxmlformats.org/officeDocument/2006/relationships/tags" Target="../tags/tag256.xml"/><Relationship Id="rId45" Type="http://schemas.openxmlformats.org/officeDocument/2006/relationships/tags" Target="../tags/tag261.xml"/><Relationship Id="rId53" Type="http://schemas.openxmlformats.org/officeDocument/2006/relationships/tags" Target="../tags/tag269.xml"/><Relationship Id="rId58" Type="http://schemas.openxmlformats.org/officeDocument/2006/relationships/tags" Target="../tags/tag274.xml"/><Relationship Id="rId66" Type="http://schemas.openxmlformats.org/officeDocument/2006/relationships/tags" Target="../tags/tag282.xml"/><Relationship Id="rId74" Type="http://schemas.openxmlformats.org/officeDocument/2006/relationships/tags" Target="../tags/tag290.xml"/><Relationship Id="rId79" Type="http://schemas.openxmlformats.org/officeDocument/2006/relationships/tags" Target="../tags/tag295.xml"/><Relationship Id="rId87" Type="http://schemas.openxmlformats.org/officeDocument/2006/relationships/tags" Target="../tags/tag303.xml"/><Relationship Id="rId102" Type="http://schemas.microsoft.com/office/2007/relationships/hdphoto" Target="../media/hdphoto1.wdp"/><Relationship Id="rId5" Type="http://schemas.openxmlformats.org/officeDocument/2006/relationships/tags" Target="../tags/tag221.xml"/><Relationship Id="rId61" Type="http://schemas.openxmlformats.org/officeDocument/2006/relationships/tags" Target="../tags/tag277.xml"/><Relationship Id="rId82" Type="http://schemas.openxmlformats.org/officeDocument/2006/relationships/tags" Target="../tags/tag298.xml"/><Relationship Id="rId90" Type="http://schemas.openxmlformats.org/officeDocument/2006/relationships/tags" Target="../tags/tag306.xml"/><Relationship Id="rId95" Type="http://schemas.openxmlformats.org/officeDocument/2006/relationships/tags" Target="../tags/tag311.xml"/><Relationship Id="rId19" Type="http://schemas.openxmlformats.org/officeDocument/2006/relationships/tags" Target="../tags/tag235.xml"/><Relationship Id="rId14" Type="http://schemas.openxmlformats.org/officeDocument/2006/relationships/tags" Target="../tags/tag230.xml"/><Relationship Id="rId22" Type="http://schemas.openxmlformats.org/officeDocument/2006/relationships/tags" Target="../tags/tag238.xml"/><Relationship Id="rId27" Type="http://schemas.openxmlformats.org/officeDocument/2006/relationships/tags" Target="../tags/tag243.xml"/><Relationship Id="rId30" Type="http://schemas.openxmlformats.org/officeDocument/2006/relationships/tags" Target="../tags/tag246.xml"/><Relationship Id="rId35" Type="http://schemas.openxmlformats.org/officeDocument/2006/relationships/tags" Target="../tags/tag251.xml"/><Relationship Id="rId43" Type="http://schemas.openxmlformats.org/officeDocument/2006/relationships/tags" Target="../tags/tag259.xml"/><Relationship Id="rId48" Type="http://schemas.openxmlformats.org/officeDocument/2006/relationships/tags" Target="../tags/tag264.xml"/><Relationship Id="rId56" Type="http://schemas.openxmlformats.org/officeDocument/2006/relationships/tags" Target="../tags/tag272.xml"/><Relationship Id="rId64" Type="http://schemas.openxmlformats.org/officeDocument/2006/relationships/tags" Target="../tags/tag280.xml"/><Relationship Id="rId69" Type="http://schemas.openxmlformats.org/officeDocument/2006/relationships/tags" Target="../tags/tag285.xml"/><Relationship Id="rId77" Type="http://schemas.openxmlformats.org/officeDocument/2006/relationships/tags" Target="../tags/tag293.xml"/><Relationship Id="rId100" Type="http://schemas.openxmlformats.org/officeDocument/2006/relationships/notesSlide" Target="../notesSlides/notesSlide7.xml"/><Relationship Id="rId8" Type="http://schemas.openxmlformats.org/officeDocument/2006/relationships/tags" Target="../tags/tag224.xml"/><Relationship Id="rId51" Type="http://schemas.openxmlformats.org/officeDocument/2006/relationships/tags" Target="../tags/tag267.xml"/><Relationship Id="rId72" Type="http://schemas.openxmlformats.org/officeDocument/2006/relationships/tags" Target="../tags/tag288.xml"/><Relationship Id="rId80" Type="http://schemas.openxmlformats.org/officeDocument/2006/relationships/tags" Target="../tags/tag296.xml"/><Relationship Id="rId85" Type="http://schemas.openxmlformats.org/officeDocument/2006/relationships/tags" Target="../tags/tag301.xml"/><Relationship Id="rId93" Type="http://schemas.openxmlformats.org/officeDocument/2006/relationships/tags" Target="../tags/tag309.xml"/><Relationship Id="rId98" Type="http://schemas.openxmlformats.org/officeDocument/2006/relationships/tags" Target="../tags/tag314.xml"/><Relationship Id="rId3" Type="http://schemas.openxmlformats.org/officeDocument/2006/relationships/tags" Target="../tags/tag219.xml"/><Relationship Id="rId12" Type="http://schemas.openxmlformats.org/officeDocument/2006/relationships/tags" Target="../tags/tag228.xml"/><Relationship Id="rId17" Type="http://schemas.openxmlformats.org/officeDocument/2006/relationships/tags" Target="../tags/tag233.xml"/><Relationship Id="rId25" Type="http://schemas.openxmlformats.org/officeDocument/2006/relationships/tags" Target="../tags/tag241.xml"/><Relationship Id="rId33" Type="http://schemas.openxmlformats.org/officeDocument/2006/relationships/tags" Target="../tags/tag249.xml"/><Relationship Id="rId38" Type="http://schemas.openxmlformats.org/officeDocument/2006/relationships/tags" Target="../tags/tag254.xml"/><Relationship Id="rId46" Type="http://schemas.openxmlformats.org/officeDocument/2006/relationships/tags" Target="../tags/tag262.xml"/><Relationship Id="rId59" Type="http://schemas.openxmlformats.org/officeDocument/2006/relationships/tags" Target="../tags/tag275.xml"/><Relationship Id="rId67" Type="http://schemas.openxmlformats.org/officeDocument/2006/relationships/tags" Target="../tags/tag283.xml"/><Relationship Id="rId103" Type="http://schemas.openxmlformats.org/officeDocument/2006/relationships/oleObject" Target="../embeddings/oleObject4.bin"/><Relationship Id="rId20" Type="http://schemas.openxmlformats.org/officeDocument/2006/relationships/tags" Target="../tags/tag236.xml"/><Relationship Id="rId41" Type="http://schemas.openxmlformats.org/officeDocument/2006/relationships/tags" Target="../tags/tag257.xml"/><Relationship Id="rId54" Type="http://schemas.openxmlformats.org/officeDocument/2006/relationships/tags" Target="../tags/tag270.xml"/><Relationship Id="rId62" Type="http://schemas.openxmlformats.org/officeDocument/2006/relationships/tags" Target="../tags/tag278.xml"/><Relationship Id="rId70" Type="http://schemas.openxmlformats.org/officeDocument/2006/relationships/tags" Target="../tags/tag286.xml"/><Relationship Id="rId75" Type="http://schemas.openxmlformats.org/officeDocument/2006/relationships/tags" Target="../tags/tag291.xml"/><Relationship Id="rId83" Type="http://schemas.openxmlformats.org/officeDocument/2006/relationships/tags" Target="../tags/tag299.xml"/><Relationship Id="rId88" Type="http://schemas.openxmlformats.org/officeDocument/2006/relationships/tags" Target="../tags/tag304.xml"/><Relationship Id="rId91" Type="http://schemas.openxmlformats.org/officeDocument/2006/relationships/tags" Target="../tags/tag307.xml"/><Relationship Id="rId96" Type="http://schemas.openxmlformats.org/officeDocument/2006/relationships/tags" Target="../tags/tag312.xml"/><Relationship Id="rId1" Type="http://schemas.openxmlformats.org/officeDocument/2006/relationships/vmlDrawing" Target="../drawings/vmlDrawing4.vml"/><Relationship Id="rId6" Type="http://schemas.openxmlformats.org/officeDocument/2006/relationships/tags" Target="../tags/tag222.xml"/><Relationship Id="rId15" Type="http://schemas.openxmlformats.org/officeDocument/2006/relationships/tags" Target="../tags/tag231.xml"/><Relationship Id="rId23" Type="http://schemas.openxmlformats.org/officeDocument/2006/relationships/tags" Target="../tags/tag239.xml"/><Relationship Id="rId28" Type="http://schemas.openxmlformats.org/officeDocument/2006/relationships/tags" Target="../tags/tag244.xml"/><Relationship Id="rId36" Type="http://schemas.openxmlformats.org/officeDocument/2006/relationships/tags" Target="../tags/tag252.xml"/><Relationship Id="rId49" Type="http://schemas.openxmlformats.org/officeDocument/2006/relationships/tags" Target="../tags/tag265.xml"/><Relationship Id="rId57" Type="http://schemas.openxmlformats.org/officeDocument/2006/relationships/tags" Target="../tags/tag273.xml"/><Relationship Id="rId10" Type="http://schemas.openxmlformats.org/officeDocument/2006/relationships/tags" Target="../tags/tag226.xml"/><Relationship Id="rId31" Type="http://schemas.openxmlformats.org/officeDocument/2006/relationships/tags" Target="../tags/tag247.xml"/><Relationship Id="rId44" Type="http://schemas.openxmlformats.org/officeDocument/2006/relationships/tags" Target="../tags/tag260.xml"/><Relationship Id="rId52" Type="http://schemas.openxmlformats.org/officeDocument/2006/relationships/tags" Target="../tags/tag268.xml"/><Relationship Id="rId60" Type="http://schemas.openxmlformats.org/officeDocument/2006/relationships/tags" Target="../tags/tag276.xml"/><Relationship Id="rId65" Type="http://schemas.openxmlformats.org/officeDocument/2006/relationships/tags" Target="../tags/tag281.xml"/><Relationship Id="rId73" Type="http://schemas.openxmlformats.org/officeDocument/2006/relationships/tags" Target="../tags/tag289.xml"/><Relationship Id="rId78" Type="http://schemas.openxmlformats.org/officeDocument/2006/relationships/tags" Target="../tags/tag294.xml"/><Relationship Id="rId81" Type="http://schemas.openxmlformats.org/officeDocument/2006/relationships/tags" Target="../tags/tag297.xml"/><Relationship Id="rId86" Type="http://schemas.openxmlformats.org/officeDocument/2006/relationships/tags" Target="../tags/tag302.xml"/><Relationship Id="rId94" Type="http://schemas.openxmlformats.org/officeDocument/2006/relationships/tags" Target="../tags/tag310.xml"/><Relationship Id="rId99" Type="http://schemas.openxmlformats.org/officeDocument/2006/relationships/slideLayout" Target="../slideLayouts/slideLayout7.xml"/><Relationship Id="rId101" Type="http://schemas.openxmlformats.org/officeDocument/2006/relationships/image" Target="../media/image25.png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3" Type="http://schemas.openxmlformats.org/officeDocument/2006/relationships/tags" Target="../tags/tag229.xml"/><Relationship Id="rId18" Type="http://schemas.openxmlformats.org/officeDocument/2006/relationships/tags" Target="../tags/tag234.xml"/><Relationship Id="rId39" Type="http://schemas.openxmlformats.org/officeDocument/2006/relationships/tags" Target="../tags/tag255.xml"/><Relationship Id="rId34" Type="http://schemas.openxmlformats.org/officeDocument/2006/relationships/tags" Target="../tags/tag250.xml"/><Relationship Id="rId50" Type="http://schemas.openxmlformats.org/officeDocument/2006/relationships/tags" Target="../tags/tag266.xml"/><Relationship Id="rId55" Type="http://schemas.openxmlformats.org/officeDocument/2006/relationships/tags" Target="../tags/tag271.xml"/><Relationship Id="rId76" Type="http://schemas.openxmlformats.org/officeDocument/2006/relationships/tags" Target="../tags/tag292.xml"/><Relationship Id="rId97" Type="http://schemas.openxmlformats.org/officeDocument/2006/relationships/tags" Target="../tags/tag313.xml"/><Relationship Id="rId10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395536" y="1851670"/>
            <a:ext cx="7056784" cy="1224154"/>
          </a:xfrm>
        </p:spPr>
        <p:txBody>
          <a:bodyPr/>
          <a:lstStyle/>
          <a:p>
            <a:r>
              <a:rPr lang="ru-RU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ффективность хранения данных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323528" y="3723878"/>
            <a:ext cx="7920880" cy="971498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"/>
              <a:defRPr sz="2000" b="0" kern="1200">
                <a:solidFill>
                  <a:schemeClr val="tx1"/>
                </a:solidFill>
                <a:latin typeface="Fujitsu Sans Light" pitchFamily="34" charset="0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Fujitsu Sans Light" pitchFamily="34" charset="0"/>
                <a:ea typeface="+mn-ea"/>
                <a:cs typeface="+mn-cs"/>
              </a:defRPr>
            </a:lvl2pPr>
            <a:lvl3pPr marL="714375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Fujitsu Sans Light" pitchFamily="34" charset="0"/>
                <a:ea typeface="+mn-ea"/>
                <a:cs typeface="+mn-cs"/>
              </a:defRPr>
            </a:lvl3pPr>
            <a:lvl4pPr marL="896938" indent="-182563" algn="l" defTabSz="896938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Fujitsu Sans Light" pitchFamily="34" charset="0"/>
                <a:ea typeface="+mn-ea"/>
                <a:cs typeface="+mn-cs"/>
              </a:defRPr>
            </a:lvl4pPr>
            <a:lvl5pPr marL="107950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Fujitsu Sans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ja-JP" sz="1900" b="1" dirty="0" smtClean="0">
                <a:solidFill>
                  <a:schemeClr val="bg1"/>
                </a:solidFill>
                <a:latin typeface="Arial" panose="020B0604020202020204" pitchFamily="34" charset="0"/>
                <a:ea typeface="FUJI-新ゴ M" pitchFamily="50" charset="-128"/>
                <a:cs typeface="Arial" panose="020B0604020202020204" pitchFamily="34" charset="0"/>
              </a:rPr>
              <a:t>Сергей Шуичков</a:t>
            </a:r>
            <a:endParaRPr lang="en-GB" altLang="ja-JP" sz="1900" b="1" dirty="0" smtClean="0">
              <a:solidFill>
                <a:schemeClr val="bg1"/>
              </a:solidFill>
              <a:latin typeface="Arial" panose="020B0604020202020204" pitchFamily="34" charset="0"/>
              <a:ea typeface="FUJI-新ゴ M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1900" dirty="0" smtClean="0">
                <a:solidFill>
                  <a:schemeClr val="bg1"/>
                </a:solidFill>
                <a:latin typeface="Arial" panose="020B0604020202020204" pitchFamily="34" charset="0"/>
                <a:ea typeface="FUJI-新ゴ M" pitchFamily="50" charset="-128"/>
                <a:cs typeface="Arial" panose="020B0604020202020204" pitchFamily="34" charset="0"/>
              </a:rPr>
              <a:t>Partner Account Manager</a:t>
            </a:r>
          </a:p>
          <a:p>
            <a:pPr marL="0" indent="0">
              <a:buNone/>
            </a:pPr>
            <a:r>
              <a:rPr lang="en-US" altLang="ja-JP" sz="1900" dirty="0" smtClean="0">
                <a:solidFill>
                  <a:schemeClr val="bg1"/>
                </a:solidFill>
                <a:latin typeface="Arial" panose="020B0604020202020204" pitchFamily="34" charset="0"/>
                <a:ea typeface="FUJI-新ゴ M" pitchFamily="50" charset="-128"/>
                <a:cs typeface="Arial" panose="020B0604020202020204" pitchFamily="34" charset="0"/>
              </a:rPr>
              <a:t>Sergey.Shuichkov@ts.fujitsu.com</a:t>
            </a:r>
            <a:endParaRPr lang="en-GB" altLang="ja-JP" sz="1900" dirty="0">
              <a:solidFill>
                <a:schemeClr val="bg1"/>
              </a:solidFill>
              <a:latin typeface="Arial" panose="020B0604020202020204" pitchFamily="34" charset="0"/>
              <a:ea typeface="FUJI-新ゴ M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7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DX8000 S3 — архитектура Quad Star</a:t>
            </a:r>
            <a:endParaRPr lang="ru-RU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251520" y="843558"/>
            <a:ext cx="4392488" cy="3816350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/>
              <a:t>Исключительная масштабируемость емкости и производительности</a:t>
            </a:r>
          </a:p>
          <a:p>
            <a:r>
              <a:rPr lang="ru-RU" sz="1400" dirty="0" smtClean="0"/>
              <a:t>На базе </a:t>
            </a:r>
            <a:r>
              <a:rPr lang="ru-RU" sz="1400" dirty="0" smtClean="0">
                <a:solidFill>
                  <a:schemeClr val="accent1"/>
                </a:solidFill>
              </a:rPr>
              <a:t>вертикально масштабируемой архитектуры; до 8 или 24 контроллеров систем хранения данных (CM)</a:t>
            </a:r>
          </a:p>
          <a:p>
            <a:r>
              <a:rPr lang="ru-RU" sz="1400" dirty="0" smtClean="0"/>
              <a:t>Модульная масштабируемость емкости и производительности благодаря добавлению контроллеров хранения</a:t>
            </a:r>
            <a:endParaRPr lang="ru-RU" sz="1400" dirty="0"/>
          </a:p>
          <a:p>
            <a:r>
              <a:rPr lang="ru-RU" sz="1400" dirty="0" smtClean="0">
                <a:solidFill>
                  <a:srgbClr val="FF0000"/>
                </a:solidFill>
              </a:rPr>
              <a:t>Оплата по мере роста</a:t>
            </a:r>
          </a:p>
          <a:p>
            <a:r>
              <a:rPr lang="ru-RU" sz="1400" dirty="0" smtClean="0">
                <a:solidFill>
                  <a:schemeClr val="accent1"/>
                </a:solidFill>
              </a:rPr>
              <a:t>Сверхпроизводительная сеть PCIe 3 </a:t>
            </a:r>
            <a:r>
              <a:rPr lang="ru-RU" sz="1400" dirty="0" smtClean="0"/>
              <a:t>для наиболее высокоскоростного внутреннего соединения между контроллерами</a:t>
            </a:r>
          </a:p>
          <a:p>
            <a:r>
              <a:rPr lang="ru-RU" sz="1400" dirty="0" smtClean="0">
                <a:solidFill>
                  <a:schemeClr val="accent1"/>
                </a:solidFill>
              </a:rPr>
              <a:t>Перекрестный</a:t>
            </a:r>
            <a:r>
              <a:rPr lang="ru-RU" sz="1400" dirty="0" smtClean="0"/>
              <a:t> доступ со всеми </a:t>
            </a:r>
            <a:r>
              <a:rPr lang="ru-RU" sz="1400" dirty="0" smtClean="0">
                <a:solidFill>
                  <a:schemeClr val="accent1"/>
                </a:solidFill>
              </a:rPr>
              <a:t>активными узлами для более эффективного выравнивания нагрузки </a:t>
            </a:r>
            <a:r>
              <a:rPr lang="ru-RU" sz="1400" dirty="0" smtClean="0"/>
              <a:t>между контролерами</a:t>
            </a:r>
            <a:endParaRPr lang="ru-RU" sz="1400" dirty="0"/>
          </a:p>
        </p:txBody>
      </p:sp>
      <p:pic>
        <p:nvPicPr>
          <p:cNvPr id="5" name="図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3" y="1351127"/>
            <a:ext cx="3888432" cy="3221896"/>
          </a:xfrm>
          <a:prstGeom prst="rect">
            <a:avLst/>
          </a:prstGeom>
        </p:spPr>
      </p:pic>
      <p:sp>
        <p:nvSpPr>
          <p:cNvPr id="6" name="Textfeld 5"/>
          <p:cNvSpPr txBox="1">
            <a:spLocks noChangeAspect="1"/>
          </p:cNvSpPr>
          <p:nvPr/>
        </p:nvSpPr>
        <p:spPr>
          <a:xfrm>
            <a:off x="4932040" y="4475896"/>
            <a:ext cx="4248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FRT = внешний маршрутизатор
CM = модуль управления (= контроллер системы хранения данных)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0426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タイトル 1"/>
          <p:cNvSpPr>
            <a:spLocks noGrp="1"/>
          </p:cNvSpPr>
          <p:nvPr>
            <p:ph type="title"/>
          </p:nvPr>
        </p:nvSpPr>
        <p:spPr>
          <a:xfrm>
            <a:off x="179512" y="114299"/>
            <a:ext cx="7993801" cy="637151"/>
          </a:xfrm>
        </p:spPr>
        <p:txBody>
          <a:bodyPr/>
          <a:lstStyle/>
          <a:p>
            <a:r>
              <a:rPr lang="ru-RU" altLang="ja-JP" dirty="0" smtClean="0"/>
              <a:t>Переход с ETERNUS DX8700 S3 на DX8900 S3</a:t>
            </a:r>
            <a:endParaRPr lang="ru-RU" altLang="en-US" dirty="0" smtClean="0"/>
          </a:p>
        </p:txBody>
      </p:sp>
      <p:sp>
        <p:nvSpPr>
          <p:cNvPr id="162819" name="Rectangle 42"/>
          <p:cNvSpPr>
            <a:spLocks noChangeArrowheads="1"/>
          </p:cNvSpPr>
          <p:nvPr/>
        </p:nvSpPr>
        <p:spPr bwMode="auto">
          <a:xfrm>
            <a:off x="4632325" y="-24200"/>
            <a:ext cx="1847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ja-JP" sz="1200">
              <a:latin typeface="Fujitsu Sans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gray">
          <a:xfrm>
            <a:off x="251520" y="1131664"/>
            <a:ext cx="8352928" cy="3816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"/>
              <a:defRPr sz="2000" b="0" kern="1200">
                <a:solidFill>
                  <a:schemeClr val="tx1"/>
                </a:solidFill>
                <a:latin typeface="Fujitsu Sans Light" pitchFamily="34" charset="0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Fujitsu Sans Light" pitchFamily="34" charset="0"/>
                <a:ea typeface="+mn-ea"/>
                <a:cs typeface="+mn-cs"/>
              </a:defRPr>
            </a:lvl2pPr>
            <a:lvl3pPr marL="714375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Fujitsu Sans Light" pitchFamily="34" charset="0"/>
                <a:ea typeface="+mn-ea"/>
                <a:cs typeface="+mn-cs"/>
              </a:defRPr>
            </a:lvl3pPr>
            <a:lvl4pPr marL="896938" indent="-182563" algn="l" defTabSz="896938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Fujitsu Sans Light" pitchFamily="34" charset="0"/>
                <a:ea typeface="+mn-ea"/>
                <a:cs typeface="+mn-cs"/>
              </a:defRPr>
            </a:lvl4pPr>
            <a:lvl5pPr marL="107950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Fujitsu Sans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rgbClr val="FF0000"/>
                </a:solidFill>
                <a:latin typeface="+mn-lt"/>
              </a:rPr>
              <a:t>Возможность обновления </a:t>
            </a:r>
            <a:r>
              <a:rPr lang="ru-RU" sz="1600" dirty="0" smtClean="0">
                <a:latin typeface="+mn-lt"/>
              </a:rPr>
              <a:t>на месте эксплуатации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+mn-lt"/>
              </a:rPr>
              <a:t>Локальное </a:t>
            </a:r>
            <a:r>
              <a:rPr lang="ru-RU" sz="1600" dirty="0" smtClean="0">
                <a:latin typeface="+mn-lt"/>
              </a:rPr>
              <a:t>обновление данных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+mn-lt"/>
              </a:rPr>
              <a:t>Уникальное</a:t>
            </a:r>
            <a:r>
              <a:rPr lang="ru-RU" sz="1600" dirty="0" smtClean="0">
                <a:latin typeface="+mn-lt"/>
              </a:rPr>
              <a:t> предложение на рынке систем хранения данных уровня предприятия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+mn-lt"/>
              </a:rPr>
              <a:t>Оплата по мере расширения </a:t>
            </a:r>
            <a:r>
              <a:rPr lang="ru-RU" sz="1600" dirty="0" smtClean="0">
                <a:latin typeface="+mn-lt"/>
              </a:rPr>
              <a:t>— в рамках текущей системы или до более масштабного решения 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67544" y="4202529"/>
            <a:ext cx="1745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ETERNUS DX8700 S3</a:t>
            </a:r>
            <a:endParaRPr lang="ru-RU" sz="1200" dirty="0"/>
          </a:p>
        </p:txBody>
      </p:sp>
      <p:sp>
        <p:nvSpPr>
          <p:cNvPr id="23" name="Textfeld 22"/>
          <p:cNvSpPr txBox="1"/>
          <p:nvPr/>
        </p:nvSpPr>
        <p:spPr>
          <a:xfrm>
            <a:off x="5983277" y="4447139"/>
            <a:ext cx="1745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smtClean="0"/>
              <a:t>ETERNUS DX8900 S3</a:t>
            </a:r>
            <a:endParaRPr lang="ru-RU" sz="1200"/>
          </a:p>
        </p:txBody>
      </p:sp>
      <p:pic>
        <p:nvPicPr>
          <p:cNvPr id="24" name="Picture 3" descr="C:\Users\HMBMARTICKEM.G02\Desktop\dx8700_dx8900_s3rack_x2_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14725" y="2960598"/>
            <a:ext cx="853514" cy="115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HMBMARTICKEM.G02\Desktop\dx8900_s3rack_x12_l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23038" y="2875207"/>
            <a:ext cx="5054558" cy="14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Pfeil nach unten 25"/>
          <p:cNvSpPr/>
          <p:nvPr/>
        </p:nvSpPr>
        <p:spPr>
          <a:xfrm rot="16200000">
            <a:off x="2662354" y="2840802"/>
            <a:ext cx="352871" cy="163190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022837" y="3810735"/>
            <a:ext cx="1800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solidFill>
                  <a:srgbClr val="FF0000"/>
                </a:solidFill>
              </a:rPr>
              <a:t>Локальное </a:t>
            </a:r>
            <a:r>
              <a:rPr lang="ru-RU" sz="2000" b="1" smtClean="0"/>
              <a:t>обновление данных</a:t>
            </a:r>
            <a:endParaRPr lang="ru-RU" sz="2000" b="1"/>
          </a:p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3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Objekt 8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think-cell Folie" r:id="rId11" imgW="360" imgH="360" progId="">
                  <p:embed/>
                </p:oleObj>
              </mc:Choice>
              <mc:Fallback>
                <p:oleObj name="think-cell Folie" r:id="rId11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itel 70"/>
          <p:cNvSpPr>
            <a:spLocks noGrp="1"/>
          </p:cNvSpPr>
          <p:nvPr>
            <p:ph type="title"/>
          </p:nvPr>
        </p:nvSpPr>
        <p:spPr bwMode="gray">
          <a:xfrm>
            <a:off x="250824" y="72557"/>
            <a:ext cx="7777491" cy="770953"/>
          </a:xfrm>
        </p:spPr>
        <p:txBody>
          <a:bodyPr/>
          <a:lstStyle/>
          <a:p>
            <a:r>
              <a:rPr lang="ru-RU" sz="2400" smtClean="0"/>
              <a:t>Кластеры хранения ETERNUS — непрерывность бизнес-процессов</a:t>
            </a:r>
            <a:endParaRPr lang="ru-RU" sz="2400"/>
          </a:p>
        </p:txBody>
      </p:sp>
      <p:sp>
        <p:nvSpPr>
          <p:cNvPr id="67" name="Auf der gleichen Seite des Rechtecks liegende Ecken abrunden 66"/>
          <p:cNvSpPr/>
          <p:nvPr>
            <p:custDataLst>
              <p:tags r:id="rId3"/>
            </p:custDataLst>
          </p:nvPr>
        </p:nvSpPr>
        <p:spPr bwMode="gray">
          <a:xfrm>
            <a:off x="345956" y="3723870"/>
            <a:ext cx="8498582" cy="1152136"/>
          </a:xfrm>
          <a:prstGeom prst="round2SameRect">
            <a:avLst>
              <a:gd name="adj1" fmla="val 3754"/>
              <a:gd name="adj2" fmla="val 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66700" indent="-26670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ru-RU" sz="1400" smtClean="0">
                <a:solidFill>
                  <a:schemeClr val="tx1"/>
                </a:solidFill>
              </a:rPr>
              <a:t>В случае отказа первичной системы хранения или всего узла, идентификационная информация переносится на вторичную систему хранения</a:t>
            </a:r>
          </a:p>
          <a:p>
            <a:pPr marL="266700" indent="-26670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ru-RU" sz="1400" smtClean="0">
                <a:solidFill>
                  <a:schemeClr val="tx1"/>
                </a:solidFill>
              </a:rPr>
              <a:t>Обработка отказов может выполняться в обоих направлениях и </a:t>
            </a:r>
            <a:r>
              <a:rPr lang="ru-RU" sz="1400" b="1" smtClean="0">
                <a:solidFill>
                  <a:srgbClr val="FF0000"/>
                </a:solidFill>
              </a:rPr>
              <a:t>между различными (несколькими) моделями ETERNUS DX S3</a:t>
            </a:r>
          </a:p>
          <a:p>
            <a:pPr marL="266700" indent="-26670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ru-RU" sz="1400" smtClean="0">
                <a:solidFill>
                  <a:schemeClr val="tx1"/>
                </a:solidFill>
              </a:rPr>
              <a:t>Автоматическая или ручная обработка отказов</a:t>
            </a:r>
          </a:p>
        </p:txBody>
      </p:sp>
      <p:sp>
        <p:nvSpPr>
          <p:cNvPr id="74" name="Abgerundetes Rechteck 73"/>
          <p:cNvSpPr/>
          <p:nvPr>
            <p:custDataLst>
              <p:tags r:id="rId4"/>
            </p:custDataLst>
          </p:nvPr>
        </p:nvSpPr>
        <p:spPr bwMode="gray">
          <a:xfrm>
            <a:off x="351655" y="915566"/>
            <a:ext cx="3960000" cy="2736304"/>
          </a:xfrm>
          <a:prstGeom prst="roundRect">
            <a:avLst>
              <a:gd name="adj" fmla="val 5512"/>
            </a:avLst>
          </a:prstGeom>
          <a:solidFill>
            <a:schemeClr val="tx2">
              <a:lumMod val="20000"/>
              <a:lumOff val="80000"/>
            </a:schemeClr>
          </a:solidFill>
          <a:ln w="19050" cap="rnd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82800" rIns="9000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buClr>
                <a:schemeClr val="accent2"/>
              </a:buClr>
            </a:pPr>
            <a:r>
              <a:rPr lang="ru-RU" sz="1200" smtClean="0">
                <a:solidFill>
                  <a:schemeClr val="tx1"/>
                </a:solidFill>
              </a:rPr>
              <a:t>Нормальное функционирование</a:t>
            </a:r>
          </a:p>
        </p:txBody>
      </p:sp>
      <p:sp>
        <p:nvSpPr>
          <p:cNvPr id="75" name="Abgerundetes Rechteck 74"/>
          <p:cNvSpPr/>
          <p:nvPr>
            <p:custDataLst>
              <p:tags r:id="rId5"/>
            </p:custDataLst>
          </p:nvPr>
        </p:nvSpPr>
        <p:spPr bwMode="gray">
          <a:xfrm>
            <a:off x="4788024" y="915789"/>
            <a:ext cx="3960000" cy="2736081"/>
          </a:xfrm>
          <a:prstGeom prst="roundRect">
            <a:avLst>
              <a:gd name="adj" fmla="val 5512"/>
            </a:avLst>
          </a:prstGeom>
          <a:solidFill>
            <a:schemeClr val="tx2">
              <a:lumMod val="20000"/>
              <a:lumOff val="80000"/>
            </a:schemeClr>
          </a:solidFill>
          <a:ln w="19050" cap="rnd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82800" rIns="9000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buClr>
                <a:schemeClr val="accent2"/>
              </a:buClr>
            </a:pPr>
            <a:r>
              <a:rPr lang="ru-RU" sz="1200" smtClean="0">
                <a:solidFill>
                  <a:schemeClr val="tx1"/>
                </a:solidFill>
              </a:rPr>
              <a:t>Обработка отказов</a:t>
            </a:r>
          </a:p>
        </p:txBody>
      </p:sp>
      <p:cxnSp>
        <p:nvCxnSpPr>
          <p:cNvPr id="88" name="Gerade Verbindung mit Pfeil 87"/>
          <p:cNvCxnSpPr/>
          <p:nvPr/>
        </p:nvCxnSpPr>
        <p:spPr bwMode="gray">
          <a:xfrm>
            <a:off x="1835828" y="1995507"/>
            <a:ext cx="1188000" cy="0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ichtungspfeil 92"/>
          <p:cNvSpPr/>
          <p:nvPr>
            <p:custDataLst>
              <p:tags r:id="rId6"/>
            </p:custDataLst>
          </p:nvPr>
        </p:nvSpPr>
        <p:spPr bwMode="gray">
          <a:xfrm>
            <a:off x="1835976" y="2499742"/>
            <a:ext cx="1151848" cy="288032"/>
          </a:xfrm>
          <a:prstGeom prst="homePlate">
            <a:avLst>
              <a:gd name="adj" fmla="val 28868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r>
              <a:rPr lang="ru-RU" sz="700" dirty="0" smtClean="0">
                <a:solidFill>
                  <a:schemeClr val="bg1"/>
                </a:solidFill>
              </a:rPr>
              <a:t>Синхронизированное зеркалирование</a:t>
            </a:r>
          </a:p>
        </p:txBody>
      </p:sp>
      <p:sp>
        <p:nvSpPr>
          <p:cNvPr id="94" name="Richtungspfeil 93"/>
          <p:cNvSpPr/>
          <p:nvPr>
            <p:custDataLst>
              <p:tags r:id="rId7"/>
            </p:custDataLst>
          </p:nvPr>
        </p:nvSpPr>
        <p:spPr bwMode="gray">
          <a:xfrm flipH="1">
            <a:off x="1835976" y="2787610"/>
            <a:ext cx="1151848" cy="288196"/>
          </a:xfrm>
          <a:prstGeom prst="homePlate">
            <a:avLst>
              <a:gd name="adj" fmla="val 28868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r>
              <a:rPr lang="ru-RU" sz="700" dirty="0" smtClean="0">
                <a:solidFill>
                  <a:schemeClr val="bg1"/>
                </a:solidFill>
              </a:rPr>
              <a:t>Синхронизированное зеркалирование</a:t>
            </a:r>
          </a:p>
        </p:txBody>
      </p:sp>
      <p:cxnSp>
        <p:nvCxnSpPr>
          <p:cNvPr id="99" name="Gerade Verbindung mit Pfeil 98"/>
          <p:cNvCxnSpPr/>
          <p:nvPr/>
        </p:nvCxnSpPr>
        <p:spPr bwMode="gray">
          <a:xfrm>
            <a:off x="899592" y="1635466"/>
            <a:ext cx="0" cy="100800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hteck 79"/>
          <p:cNvSpPr/>
          <p:nvPr/>
        </p:nvSpPr>
        <p:spPr bwMode="gray">
          <a:xfrm>
            <a:off x="575976" y="1275482"/>
            <a:ext cx="3600000" cy="360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bIns="46800" rtlCol="0" anchor="ctr" anchorCtr="0"/>
          <a:lstStyle/>
          <a:p>
            <a:r>
              <a:rPr lang="ru-RU" sz="1200" smtClean="0">
                <a:solidFill>
                  <a:schemeClr val="tx1"/>
                </a:solidFill>
              </a:rPr>
              <a:t>Сервер</a:t>
            </a:r>
          </a:p>
        </p:txBody>
      </p:sp>
      <p:sp>
        <p:nvSpPr>
          <p:cNvPr id="101" name="Rechteck 100"/>
          <p:cNvSpPr/>
          <p:nvPr/>
        </p:nvSpPr>
        <p:spPr bwMode="gray">
          <a:xfrm>
            <a:off x="323528" y="2103538"/>
            <a:ext cx="504056" cy="2521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ru-RU" sz="600" dirty="0" smtClean="0">
                <a:solidFill>
                  <a:schemeClr val="tx1"/>
                </a:solidFill>
              </a:rPr>
              <a:t>Доступ к подсистеме ввода-вывода</a:t>
            </a:r>
          </a:p>
        </p:txBody>
      </p:sp>
      <p:sp>
        <p:nvSpPr>
          <p:cNvPr id="102" name="Freihandform 101"/>
          <p:cNvSpPr/>
          <p:nvPr/>
        </p:nvSpPr>
        <p:spPr bwMode="gray">
          <a:xfrm>
            <a:off x="1403696" y="1456215"/>
            <a:ext cx="504000" cy="360000"/>
          </a:xfrm>
          <a:custGeom>
            <a:avLst/>
            <a:gdLst>
              <a:gd name="connsiteX0" fmla="*/ 419100 w 419100"/>
              <a:gd name="connsiteY0" fmla="*/ 0 h 357188"/>
              <a:gd name="connsiteX1" fmla="*/ 0 w 419100"/>
              <a:gd name="connsiteY1" fmla="*/ 0 h 357188"/>
              <a:gd name="connsiteX2" fmla="*/ 0 w 419100"/>
              <a:gd name="connsiteY2" fmla="*/ 357188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100" h="357188">
                <a:moveTo>
                  <a:pt x="419100" y="0"/>
                </a:moveTo>
                <a:lnTo>
                  <a:pt x="0" y="0"/>
                </a:lnTo>
                <a:lnTo>
                  <a:pt x="0" y="357188"/>
                </a:lnTo>
              </a:path>
            </a:pathLst>
          </a:custGeom>
          <a:ln w="12700">
            <a:solidFill>
              <a:srgbClr val="1782D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Freihandform 102"/>
          <p:cNvSpPr/>
          <p:nvPr/>
        </p:nvSpPr>
        <p:spPr bwMode="gray">
          <a:xfrm flipH="1">
            <a:off x="2843808" y="1455446"/>
            <a:ext cx="504000" cy="360000"/>
          </a:xfrm>
          <a:custGeom>
            <a:avLst/>
            <a:gdLst>
              <a:gd name="connsiteX0" fmla="*/ 419100 w 419100"/>
              <a:gd name="connsiteY0" fmla="*/ 0 h 357188"/>
              <a:gd name="connsiteX1" fmla="*/ 0 w 419100"/>
              <a:gd name="connsiteY1" fmla="*/ 0 h 357188"/>
              <a:gd name="connsiteX2" fmla="*/ 0 w 419100"/>
              <a:gd name="connsiteY2" fmla="*/ 357188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100" h="357188">
                <a:moveTo>
                  <a:pt x="419100" y="0"/>
                </a:moveTo>
                <a:lnTo>
                  <a:pt x="0" y="0"/>
                </a:lnTo>
                <a:lnTo>
                  <a:pt x="0" y="357188"/>
                </a:lnTo>
              </a:path>
            </a:pathLst>
          </a:custGeom>
          <a:ln w="12700">
            <a:solidFill>
              <a:srgbClr val="1782D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Picture 5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8" r="1289"/>
          <a:stretch>
            <a:fillRect/>
          </a:stretch>
        </p:blipFill>
        <p:spPr bwMode="gray">
          <a:xfrm>
            <a:off x="1907708" y="1305844"/>
            <a:ext cx="959321" cy="29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4" name="Gerade Verbindung mit Pfeil 103"/>
          <p:cNvCxnSpPr/>
          <p:nvPr/>
        </p:nvCxnSpPr>
        <p:spPr bwMode="gray">
          <a:xfrm rot="5400000">
            <a:off x="845620" y="2337510"/>
            <a:ext cx="612000" cy="0"/>
          </a:xfrm>
          <a:prstGeom prst="straightConnector1">
            <a:avLst/>
          </a:prstGeom>
          <a:ln w="12700">
            <a:solidFill>
              <a:srgbClr val="1782D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/>
          <p:cNvCxnSpPr/>
          <p:nvPr/>
        </p:nvCxnSpPr>
        <p:spPr bwMode="gray">
          <a:xfrm rot="5400000">
            <a:off x="1133652" y="2337510"/>
            <a:ext cx="612000" cy="0"/>
          </a:xfrm>
          <a:prstGeom prst="straightConnector1">
            <a:avLst/>
          </a:prstGeom>
          <a:ln w="12700">
            <a:solidFill>
              <a:srgbClr val="1782D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20" descr="ICON_NetSwitch_LG_Q408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043364" y="1815489"/>
            <a:ext cx="80662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8" name="Gerade Verbindung mit Pfeil 107"/>
          <p:cNvCxnSpPr/>
          <p:nvPr/>
        </p:nvCxnSpPr>
        <p:spPr bwMode="gray">
          <a:xfrm rot="5400000">
            <a:off x="3005860" y="2373582"/>
            <a:ext cx="612000" cy="0"/>
          </a:xfrm>
          <a:prstGeom prst="straightConnector1">
            <a:avLst/>
          </a:prstGeom>
          <a:ln w="12700">
            <a:solidFill>
              <a:srgbClr val="1782D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08"/>
          <p:cNvCxnSpPr/>
          <p:nvPr/>
        </p:nvCxnSpPr>
        <p:spPr bwMode="gray">
          <a:xfrm rot="5400000">
            <a:off x="3293892" y="2373582"/>
            <a:ext cx="612000" cy="0"/>
          </a:xfrm>
          <a:prstGeom prst="straightConnector1">
            <a:avLst/>
          </a:prstGeom>
          <a:ln w="12700">
            <a:solidFill>
              <a:srgbClr val="1782D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20" descr="ICON_NetSwitch_LG_Q408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009291" y="1815489"/>
            <a:ext cx="80662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Rechteck 109"/>
          <p:cNvSpPr/>
          <p:nvPr/>
        </p:nvSpPr>
        <p:spPr bwMode="gray">
          <a:xfrm>
            <a:off x="1151640" y="2391550"/>
            <a:ext cx="216000" cy="1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ru-RU" sz="900" smtClean="0">
                <a:solidFill>
                  <a:schemeClr val="tx1"/>
                </a:solidFill>
              </a:rPr>
              <a:t>CA</a:t>
            </a:r>
          </a:p>
        </p:txBody>
      </p:sp>
      <p:sp>
        <p:nvSpPr>
          <p:cNvPr id="111" name="Rechteck 110"/>
          <p:cNvSpPr/>
          <p:nvPr/>
        </p:nvSpPr>
        <p:spPr bwMode="gray">
          <a:xfrm>
            <a:off x="1439652" y="2391550"/>
            <a:ext cx="216000" cy="1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ru-RU" sz="900" smtClean="0">
                <a:solidFill>
                  <a:schemeClr val="tx1"/>
                </a:solidFill>
              </a:rPr>
              <a:t>RA</a:t>
            </a:r>
          </a:p>
        </p:txBody>
      </p:sp>
      <p:sp>
        <p:nvSpPr>
          <p:cNvPr id="112" name="Rechteck 111"/>
          <p:cNvSpPr/>
          <p:nvPr/>
        </p:nvSpPr>
        <p:spPr bwMode="gray">
          <a:xfrm>
            <a:off x="3311860" y="2391550"/>
            <a:ext cx="216000" cy="1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ru-RU" sz="900" smtClean="0">
                <a:solidFill>
                  <a:schemeClr val="tx1"/>
                </a:solidFill>
              </a:rPr>
              <a:t>RA</a:t>
            </a:r>
          </a:p>
        </p:txBody>
      </p:sp>
      <p:sp>
        <p:nvSpPr>
          <p:cNvPr id="113" name="Rechteck 112"/>
          <p:cNvSpPr/>
          <p:nvPr/>
        </p:nvSpPr>
        <p:spPr bwMode="gray">
          <a:xfrm>
            <a:off x="3599872" y="2391550"/>
            <a:ext cx="216000" cy="1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ru-RU" sz="900" smtClean="0">
                <a:solidFill>
                  <a:schemeClr val="tx1"/>
                </a:solidFill>
              </a:rPr>
              <a:t>CA</a:t>
            </a:r>
          </a:p>
        </p:txBody>
      </p:sp>
      <p:sp>
        <p:nvSpPr>
          <p:cNvPr id="114" name="Rechteck 113"/>
          <p:cNvSpPr/>
          <p:nvPr/>
        </p:nvSpPr>
        <p:spPr bwMode="gray">
          <a:xfrm>
            <a:off x="575556" y="3435846"/>
            <a:ext cx="1008112" cy="1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ru-RU" sz="900" smtClean="0">
                <a:solidFill>
                  <a:schemeClr val="tx1"/>
                </a:solidFill>
              </a:rPr>
              <a:t>Первичная</a:t>
            </a:r>
          </a:p>
        </p:txBody>
      </p:sp>
      <p:sp>
        <p:nvSpPr>
          <p:cNvPr id="115" name="Rechteck 114"/>
          <p:cNvSpPr/>
          <p:nvPr/>
        </p:nvSpPr>
        <p:spPr bwMode="gray">
          <a:xfrm>
            <a:off x="2915976" y="3435846"/>
            <a:ext cx="1008112" cy="1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ru-RU" sz="900" smtClean="0">
                <a:solidFill>
                  <a:schemeClr val="tx1"/>
                </a:solidFill>
              </a:rPr>
              <a:t>Вторичная</a:t>
            </a:r>
          </a:p>
        </p:txBody>
      </p:sp>
      <p:cxnSp>
        <p:nvCxnSpPr>
          <p:cNvPr id="116" name="Gerade Verbindung mit Pfeil 115"/>
          <p:cNvCxnSpPr/>
          <p:nvPr/>
        </p:nvCxnSpPr>
        <p:spPr bwMode="gray">
          <a:xfrm>
            <a:off x="6336284" y="2031913"/>
            <a:ext cx="1188000" cy="0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hteck 119"/>
          <p:cNvSpPr/>
          <p:nvPr/>
        </p:nvSpPr>
        <p:spPr bwMode="gray">
          <a:xfrm>
            <a:off x="5076432" y="1311888"/>
            <a:ext cx="3600000" cy="360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bIns="46800" rtlCol="0" anchor="ctr" anchorCtr="0"/>
          <a:lstStyle/>
          <a:p>
            <a:r>
              <a:rPr lang="ru-RU" sz="1200" smtClean="0">
                <a:solidFill>
                  <a:schemeClr val="tx1"/>
                </a:solidFill>
              </a:rPr>
              <a:t>Сервер</a:t>
            </a:r>
          </a:p>
        </p:txBody>
      </p:sp>
      <p:sp>
        <p:nvSpPr>
          <p:cNvPr id="122" name="Freihandform 121"/>
          <p:cNvSpPr/>
          <p:nvPr/>
        </p:nvSpPr>
        <p:spPr bwMode="gray">
          <a:xfrm>
            <a:off x="5904152" y="1492621"/>
            <a:ext cx="504000" cy="360000"/>
          </a:xfrm>
          <a:custGeom>
            <a:avLst/>
            <a:gdLst>
              <a:gd name="connsiteX0" fmla="*/ 419100 w 419100"/>
              <a:gd name="connsiteY0" fmla="*/ 0 h 357188"/>
              <a:gd name="connsiteX1" fmla="*/ 0 w 419100"/>
              <a:gd name="connsiteY1" fmla="*/ 0 h 357188"/>
              <a:gd name="connsiteX2" fmla="*/ 0 w 419100"/>
              <a:gd name="connsiteY2" fmla="*/ 357188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100" h="357188">
                <a:moveTo>
                  <a:pt x="419100" y="0"/>
                </a:moveTo>
                <a:lnTo>
                  <a:pt x="0" y="0"/>
                </a:lnTo>
                <a:lnTo>
                  <a:pt x="0" y="357188"/>
                </a:lnTo>
              </a:path>
            </a:pathLst>
          </a:custGeom>
          <a:ln w="12700">
            <a:solidFill>
              <a:srgbClr val="1782D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Freihandform 122"/>
          <p:cNvSpPr/>
          <p:nvPr/>
        </p:nvSpPr>
        <p:spPr bwMode="gray">
          <a:xfrm flipH="1">
            <a:off x="7344264" y="1491852"/>
            <a:ext cx="504000" cy="360000"/>
          </a:xfrm>
          <a:custGeom>
            <a:avLst/>
            <a:gdLst>
              <a:gd name="connsiteX0" fmla="*/ 419100 w 419100"/>
              <a:gd name="connsiteY0" fmla="*/ 0 h 357188"/>
              <a:gd name="connsiteX1" fmla="*/ 0 w 419100"/>
              <a:gd name="connsiteY1" fmla="*/ 0 h 357188"/>
              <a:gd name="connsiteX2" fmla="*/ 0 w 419100"/>
              <a:gd name="connsiteY2" fmla="*/ 357188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100" h="357188">
                <a:moveTo>
                  <a:pt x="419100" y="0"/>
                </a:moveTo>
                <a:lnTo>
                  <a:pt x="0" y="0"/>
                </a:lnTo>
                <a:lnTo>
                  <a:pt x="0" y="357188"/>
                </a:lnTo>
              </a:path>
            </a:pathLst>
          </a:custGeom>
          <a:ln w="12700">
            <a:solidFill>
              <a:srgbClr val="1782D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6" name="Picture 5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6408164" y="1342250"/>
            <a:ext cx="959321" cy="29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7" name="Gerade Verbindung mit Pfeil 126"/>
          <p:cNvCxnSpPr/>
          <p:nvPr/>
        </p:nvCxnSpPr>
        <p:spPr bwMode="gray">
          <a:xfrm rot="5400000">
            <a:off x="5346076" y="2373916"/>
            <a:ext cx="612000" cy="0"/>
          </a:xfrm>
          <a:prstGeom prst="straightConnector1">
            <a:avLst/>
          </a:prstGeom>
          <a:ln w="12700">
            <a:solidFill>
              <a:srgbClr val="1782D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mit Pfeil 128"/>
          <p:cNvCxnSpPr/>
          <p:nvPr/>
        </p:nvCxnSpPr>
        <p:spPr bwMode="gray">
          <a:xfrm rot="5400000">
            <a:off x="5634108" y="2373916"/>
            <a:ext cx="612000" cy="0"/>
          </a:xfrm>
          <a:prstGeom prst="straightConnector1">
            <a:avLst/>
          </a:prstGeom>
          <a:ln w="12700">
            <a:solidFill>
              <a:srgbClr val="1782D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Picture 20" descr="ICON_NetSwitch_LG_Q408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543820" y="1851895"/>
            <a:ext cx="80662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" name="Gerade Verbindung mit Pfeil 132"/>
          <p:cNvCxnSpPr/>
          <p:nvPr/>
        </p:nvCxnSpPr>
        <p:spPr bwMode="gray">
          <a:xfrm rot="5400000">
            <a:off x="7506316" y="2409988"/>
            <a:ext cx="612000" cy="0"/>
          </a:xfrm>
          <a:prstGeom prst="straightConnector1">
            <a:avLst/>
          </a:prstGeom>
          <a:ln w="12700">
            <a:solidFill>
              <a:srgbClr val="1782D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mit Pfeil 133"/>
          <p:cNvCxnSpPr/>
          <p:nvPr/>
        </p:nvCxnSpPr>
        <p:spPr bwMode="gray">
          <a:xfrm rot="5400000">
            <a:off x="7794348" y="2409988"/>
            <a:ext cx="612000" cy="0"/>
          </a:xfrm>
          <a:prstGeom prst="straightConnector1">
            <a:avLst/>
          </a:prstGeom>
          <a:ln w="12700">
            <a:solidFill>
              <a:srgbClr val="1782D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Picture 20" descr="ICON_NetSwitch_LG_Q408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509751" y="1851895"/>
            <a:ext cx="80662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Rechteck 136"/>
          <p:cNvSpPr/>
          <p:nvPr/>
        </p:nvSpPr>
        <p:spPr bwMode="gray">
          <a:xfrm>
            <a:off x="5652096" y="2427956"/>
            <a:ext cx="216000" cy="1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ru-RU" sz="900" smtClean="0">
                <a:solidFill>
                  <a:schemeClr val="tx1"/>
                </a:solidFill>
              </a:rPr>
              <a:t>CA</a:t>
            </a:r>
          </a:p>
        </p:txBody>
      </p:sp>
      <p:sp>
        <p:nvSpPr>
          <p:cNvPr id="138" name="Rechteck 137"/>
          <p:cNvSpPr/>
          <p:nvPr/>
        </p:nvSpPr>
        <p:spPr bwMode="gray">
          <a:xfrm>
            <a:off x="5940108" y="2427956"/>
            <a:ext cx="216000" cy="1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ru-RU" sz="900" smtClean="0">
                <a:solidFill>
                  <a:schemeClr val="tx1"/>
                </a:solidFill>
              </a:rPr>
              <a:t>RA</a:t>
            </a:r>
          </a:p>
        </p:txBody>
      </p:sp>
      <p:sp>
        <p:nvSpPr>
          <p:cNvPr id="139" name="Rechteck 138"/>
          <p:cNvSpPr/>
          <p:nvPr/>
        </p:nvSpPr>
        <p:spPr bwMode="gray">
          <a:xfrm>
            <a:off x="7812316" y="2427956"/>
            <a:ext cx="216000" cy="1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ru-RU" sz="900" smtClean="0">
                <a:solidFill>
                  <a:schemeClr val="tx1"/>
                </a:solidFill>
              </a:rPr>
              <a:t>RA</a:t>
            </a:r>
          </a:p>
        </p:txBody>
      </p:sp>
      <p:sp>
        <p:nvSpPr>
          <p:cNvPr id="140" name="Rechteck 139"/>
          <p:cNvSpPr/>
          <p:nvPr/>
        </p:nvSpPr>
        <p:spPr bwMode="gray">
          <a:xfrm>
            <a:off x="8100328" y="2427956"/>
            <a:ext cx="216000" cy="1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ru-RU" sz="900" smtClean="0">
                <a:solidFill>
                  <a:schemeClr val="tx1"/>
                </a:solidFill>
              </a:rPr>
              <a:t>CA</a:t>
            </a:r>
          </a:p>
        </p:txBody>
      </p:sp>
      <p:sp>
        <p:nvSpPr>
          <p:cNvPr id="141" name="Rechteck 140"/>
          <p:cNvSpPr/>
          <p:nvPr/>
        </p:nvSpPr>
        <p:spPr bwMode="gray">
          <a:xfrm>
            <a:off x="5292080" y="3435846"/>
            <a:ext cx="1008112" cy="1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ru-RU" sz="900" smtClean="0">
                <a:solidFill>
                  <a:schemeClr val="tx1"/>
                </a:solidFill>
              </a:rPr>
              <a:t>Первичная</a:t>
            </a:r>
          </a:p>
        </p:txBody>
      </p:sp>
      <p:sp>
        <p:nvSpPr>
          <p:cNvPr id="142" name="Rechteck 141"/>
          <p:cNvSpPr/>
          <p:nvPr/>
        </p:nvSpPr>
        <p:spPr bwMode="gray">
          <a:xfrm>
            <a:off x="7631148" y="3435846"/>
            <a:ext cx="1008112" cy="1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ru-RU" sz="900" smtClean="0">
                <a:solidFill>
                  <a:schemeClr val="tx1"/>
                </a:solidFill>
              </a:rPr>
              <a:t>Вторичная</a:t>
            </a:r>
          </a:p>
        </p:txBody>
      </p:sp>
      <p:sp>
        <p:nvSpPr>
          <p:cNvPr id="143" name="Rechteck 142"/>
          <p:cNvSpPr/>
          <p:nvPr/>
        </p:nvSpPr>
        <p:spPr bwMode="gray">
          <a:xfrm>
            <a:off x="1925772" y="2031530"/>
            <a:ext cx="1008112" cy="1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ru-RU" sz="900" smtClean="0">
                <a:solidFill>
                  <a:schemeClr val="tx1"/>
                </a:solidFill>
              </a:rPr>
              <a:t>Коммутатор</a:t>
            </a:r>
          </a:p>
        </p:txBody>
      </p:sp>
      <p:sp>
        <p:nvSpPr>
          <p:cNvPr id="144" name="Rechteck 143"/>
          <p:cNvSpPr/>
          <p:nvPr/>
        </p:nvSpPr>
        <p:spPr bwMode="gray">
          <a:xfrm>
            <a:off x="6426228" y="2067936"/>
            <a:ext cx="1008112" cy="1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ru-RU" sz="900" smtClean="0">
                <a:solidFill>
                  <a:schemeClr val="tx1"/>
                </a:solidFill>
              </a:rPr>
              <a:t>Коммутатор</a:t>
            </a:r>
          </a:p>
        </p:txBody>
      </p:sp>
      <p:sp>
        <p:nvSpPr>
          <p:cNvPr id="117" name="Richtungspfeil 116"/>
          <p:cNvSpPr/>
          <p:nvPr>
            <p:custDataLst>
              <p:tags r:id="rId8"/>
            </p:custDataLst>
          </p:nvPr>
        </p:nvSpPr>
        <p:spPr bwMode="gray">
          <a:xfrm>
            <a:off x="5364088" y="1851892"/>
            <a:ext cx="1008112" cy="360000"/>
          </a:xfrm>
          <a:prstGeom prst="homePlate">
            <a:avLst>
              <a:gd name="adj" fmla="val 24387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bIns="46800" rtlCol="0" anchor="t" anchorCtr="0"/>
          <a:lstStyle/>
          <a:p>
            <a:r>
              <a:rPr lang="ru-RU" sz="800" dirty="0" smtClean="0">
                <a:solidFill>
                  <a:schemeClr val="bg1"/>
                </a:solidFill>
              </a:rPr>
              <a:t>Непрерывность</a:t>
            </a:r>
            <a:r>
              <a:rPr lang="ru-RU" sz="800" dirty="0" smtClean="0"/>
              <a:t> </a:t>
            </a:r>
            <a:r>
              <a:rPr lang="ru-RU" sz="800" dirty="0" smtClean="0">
                <a:solidFill>
                  <a:schemeClr val="bg1"/>
                </a:solidFill>
              </a:rPr>
              <a:t>операций</a:t>
            </a:r>
          </a:p>
        </p:txBody>
      </p:sp>
      <p:sp>
        <p:nvSpPr>
          <p:cNvPr id="150" name="Rechteck 149"/>
          <p:cNvSpPr/>
          <p:nvPr/>
        </p:nvSpPr>
        <p:spPr bwMode="gray">
          <a:xfrm>
            <a:off x="5868144" y="1743881"/>
            <a:ext cx="72008" cy="72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rnd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82800" rIns="90000" rtlCol="0" anchor="t" anchorCtr="0"/>
          <a:lstStyle/>
          <a:p>
            <a:pPr>
              <a:spcBef>
                <a:spcPts val="300"/>
              </a:spcBef>
              <a:buClr>
                <a:schemeClr val="accent2"/>
              </a:buClr>
            </a:pPr>
            <a:endParaRPr lang="ru-RU" sz="1200" smtClean="0">
              <a:solidFill>
                <a:schemeClr val="tx1"/>
              </a:solidFill>
            </a:endParaRPr>
          </a:p>
        </p:txBody>
      </p:sp>
      <p:sp>
        <p:nvSpPr>
          <p:cNvPr id="151" name="Rechteck 150"/>
          <p:cNvSpPr/>
          <p:nvPr/>
        </p:nvSpPr>
        <p:spPr bwMode="gray">
          <a:xfrm>
            <a:off x="7812360" y="1743881"/>
            <a:ext cx="72008" cy="72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rnd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82800" rIns="90000" rtlCol="0" anchor="t" anchorCtr="0"/>
          <a:lstStyle/>
          <a:p>
            <a:pPr>
              <a:spcBef>
                <a:spcPts val="300"/>
              </a:spcBef>
              <a:buClr>
                <a:schemeClr val="accent2"/>
              </a:buClr>
            </a:pPr>
            <a:endParaRPr lang="ru-RU" sz="1200" smtClean="0">
              <a:solidFill>
                <a:schemeClr val="tx1"/>
              </a:solidFill>
            </a:endParaRPr>
          </a:p>
        </p:txBody>
      </p:sp>
      <p:sp>
        <p:nvSpPr>
          <p:cNvPr id="149" name="Freihandform 148"/>
          <p:cNvSpPr/>
          <p:nvPr/>
        </p:nvSpPr>
        <p:spPr bwMode="gray">
          <a:xfrm>
            <a:off x="5400092" y="1671984"/>
            <a:ext cx="2988332" cy="1008000"/>
          </a:xfrm>
          <a:custGeom>
            <a:avLst/>
            <a:gdLst>
              <a:gd name="connsiteX0" fmla="*/ 0 w 3063875"/>
              <a:gd name="connsiteY0" fmla="*/ 0 h 1025525"/>
              <a:gd name="connsiteX1" fmla="*/ 0 w 3063875"/>
              <a:gd name="connsiteY1" fmla="*/ 117475 h 1025525"/>
              <a:gd name="connsiteX2" fmla="*/ 3063875 w 3063875"/>
              <a:gd name="connsiteY2" fmla="*/ 117475 h 1025525"/>
              <a:gd name="connsiteX3" fmla="*/ 3063875 w 3063875"/>
              <a:gd name="connsiteY3" fmla="*/ 1025525 h 1025525"/>
              <a:gd name="connsiteX0" fmla="*/ 0 w 3063875"/>
              <a:gd name="connsiteY0" fmla="*/ 0 h 1025525"/>
              <a:gd name="connsiteX1" fmla="*/ 0 w 3063875"/>
              <a:gd name="connsiteY1" fmla="*/ 117475 h 1025525"/>
              <a:gd name="connsiteX2" fmla="*/ 3063875 w 3063875"/>
              <a:gd name="connsiteY2" fmla="*/ 109776 h 1025525"/>
              <a:gd name="connsiteX3" fmla="*/ 3063875 w 3063875"/>
              <a:gd name="connsiteY3" fmla="*/ 1025525 h 1025525"/>
              <a:gd name="connsiteX0" fmla="*/ 340 w 3064215"/>
              <a:gd name="connsiteY0" fmla="*/ 0 h 1025525"/>
              <a:gd name="connsiteX1" fmla="*/ 0 w 3064215"/>
              <a:gd name="connsiteY1" fmla="*/ 109776 h 1025525"/>
              <a:gd name="connsiteX2" fmla="*/ 3064215 w 3064215"/>
              <a:gd name="connsiteY2" fmla="*/ 109776 h 1025525"/>
              <a:gd name="connsiteX3" fmla="*/ 3064215 w 3064215"/>
              <a:gd name="connsiteY3" fmla="*/ 1025525 h 102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4215" h="1025525">
                <a:moveTo>
                  <a:pt x="340" y="0"/>
                </a:moveTo>
                <a:cubicBezTo>
                  <a:pt x="227" y="36592"/>
                  <a:pt x="113" y="73184"/>
                  <a:pt x="0" y="109776"/>
                </a:cubicBezTo>
                <a:lnTo>
                  <a:pt x="3064215" y="109776"/>
                </a:lnTo>
                <a:lnTo>
                  <a:pt x="3064215" y="1025525"/>
                </a:lnTo>
              </a:path>
            </a:pathLst>
          </a:cu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Picture 3" descr="C:\Users\HMBMARTICKEM.G02\Desktop\dx8700_dx8900_s3rack_x2_l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401" y="2616683"/>
            <a:ext cx="634421" cy="85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3" descr="C:\Users\HMBMARTICKEM.G02\Desktop\dx8700_dx8900_s3rack_x2_l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4110" y="2616683"/>
            <a:ext cx="634421" cy="85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HMBMARTICKEM.G02\Desktop\dx8700_dx8900_s3rack_x2_l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200" y="2643980"/>
            <a:ext cx="634421" cy="85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Explosion 1 88"/>
          <p:cNvSpPr/>
          <p:nvPr/>
        </p:nvSpPr>
        <p:spPr bwMode="gray">
          <a:xfrm>
            <a:off x="5428698" y="2643980"/>
            <a:ext cx="324036" cy="324036"/>
          </a:xfrm>
          <a:prstGeom prst="irregularSeal1">
            <a:avLst/>
          </a:prstGeom>
          <a:gradFill>
            <a:gsLst>
              <a:gs pos="51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6000" tIns="46800" rIns="18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1600" smtClean="0">
              <a:solidFill>
                <a:srgbClr val="FFFFFF"/>
              </a:solidFill>
            </a:endParaRPr>
          </a:p>
        </p:txBody>
      </p:sp>
      <p:pic>
        <p:nvPicPr>
          <p:cNvPr id="69" name="Picture 3" descr="C:\Users\HMBMARTICKEM.G02\Desktop\dx8700_dx8900_s3rack_x2_l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16" y="2607956"/>
            <a:ext cx="634421" cy="85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7"/>
          <p:cNvPicPr>
            <a:picLocks noChangeAspect="1"/>
          </p:cNvPicPr>
          <p:nvPr/>
        </p:nvPicPr>
        <p:blipFill rotWithShape="1"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8466178" y="3135165"/>
            <a:ext cx="563691" cy="296300"/>
          </a:xfrm>
          <a:prstGeom prst="rect">
            <a:avLst/>
          </a:prstGeom>
        </p:spPr>
      </p:pic>
      <p:pic>
        <p:nvPicPr>
          <p:cNvPr id="72" name="Picture 2"/>
          <p:cNvPicPr>
            <a:picLocks noChangeAspect="1"/>
          </p:cNvPicPr>
          <p:nvPr/>
        </p:nvPicPr>
        <p:blipFill rotWithShape="1"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8475464" y="2973698"/>
            <a:ext cx="554405" cy="141850"/>
          </a:xfrm>
          <a:prstGeom prst="rect">
            <a:avLst/>
          </a:prstGeom>
        </p:spPr>
      </p:pic>
      <p:pic>
        <p:nvPicPr>
          <p:cNvPr id="77" name="Picture 2"/>
          <p:cNvPicPr>
            <a:picLocks noChangeAspect="1"/>
          </p:cNvPicPr>
          <p:nvPr/>
        </p:nvPicPr>
        <p:blipFill rotWithShape="1"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8472993" y="2780391"/>
            <a:ext cx="554405" cy="1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4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18899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/>
          <p:cNvSpPr/>
          <p:nvPr/>
        </p:nvSpPr>
        <p:spPr bwMode="gray">
          <a:xfrm>
            <a:off x="719556" y="1203598"/>
            <a:ext cx="3600000" cy="64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6800" rIns="72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smtClean="0">
                <a:solidFill>
                  <a:schemeClr val="tx1"/>
                </a:solidFill>
                <a:latin typeface="+mj-lt"/>
              </a:rPr>
              <a:t>Минимизация затрат на администрирование</a:t>
            </a:r>
            <a:endParaRPr lang="ru-RU" sz="1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Rechteck 19"/>
          <p:cNvSpPr/>
          <p:nvPr/>
        </p:nvSpPr>
        <p:spPr bwMode="gray">
          <a:xfrm>
            <a:off x="719556" y="1851650"/>
            <a:ext cx="3600000" cy="64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6800" rIns="72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smtClean="0">
                <a:solidFill>
                  <a:schemeClr val="tx1"/>
                </a:solidFill>
                <a:latin typeface="+mj-lt"/>
              </a:rPr>
              <a:t>Удобная настройка каждого тома</a:t>
            </a:r>
            <a:endParaRPr lang="ru-RU" sz="1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Rechteck 23"/>
          <p:cNvSpPr/>
          <p:nvPr/>
        </p:nvSpPr>
        <p:spPr bwMode="gray">
          <a:xfrm>
            <a:off x="719556" y="2499740"/>
            <a:ext cx="3600000" cy="64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6800" rIns="72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smtClean="0">
                <a:solidFill>
                  <a:schemeClr val="tx1"/>
                </a:solidFill>
                <a:latin typeface="+mj-lt"/>
              </a:rPr>
              <a:t>Три уровня приоритета: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ru-RU" sz="1600" smtClean="0">
                <a:solidFill>
                  <a:schemeClr val="tx1"/>
                </a:solidFill>
                <a:latin typeface="+mj-lt"/>
              </a:rPr>
              <a:t>Высокий — Средний — Низкий</a:t>
            </a:r>
            <a:endParaRPr lang="ru-RU" sz="1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smtClean="0"/>
              <a:t>Простое автоматизированное управление качеством обслуживания</a:t>
            </a:r>
            <a:endParaRPr lang="ru-RU"/>
          </a:p>
        </p:txBody>
      </p:sp>
      <p:sp>
        <p:nvSpPr>
          <p:cNvPr id="15" name="Ellipse 14"/>
          <p:cNvSpPr/>
          <p:nvPr/>
        </p:nvSpPr>
        <p:spPr bwMode="gray">
          <a:xfrm rot="16200000">
            <a:off x="215517" y="1023578"/>
            <a:ext cx="360000" cy="360001"/>
          </a:xfrm>
          <a:prstGeom prst="ellipse">
            <a:avLst/>
          </a:prstGeom>
          <a:solidFill>
            <a:schemeClr val="bg1"/>
          </a:solidFill>
          <a:ln w="6350" cap="rnd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7" name="Gerade Verbindung 16"/>
          <p:cNvCxnSpPr/>
          <p:nvPr/>
        </p:nvCxnSpPr>
        <p:spPr bwMode="gray">
          <a:xfrm>
            <a:off x="575556" y="1203578"/>
            <a:ext cx="3744000" cy="0"/>
          </a:xfrm>
          <a:prstGeom prst="line">
            <a:avLst/>
          </a:prstGeom>
          <a:ln cap="rnd">
            <a:solidFill>
              <a:schemeClr val="tx2"/>
            </a:solidFill>
            <a:prstDash val="sysDot"/>
            <a:headEnd type="oval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86"/>
          <p:cNvSpPr>
            <a:spLocks noEditPoints="1"/>
          </p:cNvSpPr>
          <p:nvPr/>
        </p:nvSpPr>
        <p:spPr bwMode="gray">
          <a:xfrm>
            <a:off x="251517" y="1059578"/>
            <a:ext cx="288000" cy="288000"/>
          </a:xfrm>
          <a:custGeom>
            <a:avLst/>
            <a:gdLst>
              <a:gd name="T0" fmla="*/ 186 w 372"/>
              <a:gd name="T1" fmla="*/ 0 h 371"/>
              <a:gd name="T2" fmla="*/ 0 w 372"/>
              <a:gd name="T3" fmla="*/ 185 h 371"/>
              <a:gd name="T4" fmla="*/ 186 w 372"/>
              <a:gd name="T5" fmla="*/ 371 h 371"/>
              <a:gd name="T6" fmla="*/ 372 w 372"/>
              <a:gd name="T7" fmla="*/ 185 h 371"/>
              <a:gd name="T8" fmla="*/ 186 w 372"/>
              <a:gd name="T9" fmla="*/ 0 h 371"/>
              <a:gd name="T10" fmla="*/ 294 w 372"/>
              <a:gd name="T11" fmla="*/ 163 h 371"/>
              <a:gd name="T12" fmla="*/ 180 w 372"/>
              <a:gd name="T13" fmla="*/ 277 h 371"/>
              <a:gd name="T14" fmla="*/ 150 w 372"/>
              <a:gd name="T15" fmla="*/ 286 h 371"/>
              <a:gd name="T16" fmla="*/ 132 w 372"/>
              <a:gd name="T17" fmla="*/ 277 h 371"/>
              <a:gd name="T18" fmla="*/ 70 w 372"/>
              <a:gd name="T19" fmla="*/ 215 h 371"/>
              <a:gd name="T20" fmla="*/ 70 w 372"/>
              <a:gd name="T21" fmla="*/ 167 h 371"/>
              <a:gd name="T22" fmla="*/ 118 w 372"/>
              <a:gd name="T23" fmla="*/ 167 h 371"/>
              <a:gd name="T24" fmla="*/ 156 w 372"/>
              <a:gd name="T25" fmla="*/ 206 h 371"/>
              <a:gd name="T26" fmla="*/ 247 w 372"/>
              <a:gd name="T27" fmla="*/ 115 h 371"/>
              <a:gd name="T28" fmla="*/ 294 w 372"/>
              <a:gd name="T29" fmla="*/ 115 h 371"/>
              <a:gd name="T30" fmla="*/ 294 w 372"/>
              <a:gd name="T31" fmla="*/ 163 h 3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72" h="371">
                <a:moveTo>
                  <a:pt x="186" y="0"/>
                </a:moveTo>
                <a:cubicBezTo>
                  <a:pt x="83" y="0"/>
                  <a:pt x="0" y="83"/>
                  <a:pt x="0" y="185"/>
                </a:cubicBezTo>
                <a:cubicBezTo>
                  <a:pt x="0" y="288"/>
                  <a:pt x="83" y="371"/>
                  <a:pt x="186" y="371"/>
                </a:cubicBezTo>
                <a:cubicBezTo>
                  <a:pt x="289" y="371"/>
                  <a:pt x="372" y="288"/>
                  <a:pt x="372" y="185"/>
                </a:cubicBezTo>
                <a:cubicBezTo>
                  <a:pt x="372" y="83"/>
                  <a:pt x="289" y="0"/>
                  <a:pt x="186" y="0"/>
                </a:cubicBezTo>
                <a:moveTo>
                  <a:pt x="294" y="163"/>
                </a:moveTo>
                <a:cubicBezTo>
                  <a:pt x="180" y="277"/>
                  <a:pt x="180" y="277"/>
                  <a:pt x="180" y="277"/>
                </a:cubicBezTo>
                <a:cubicBezTo>
                  <a:pt x="172" y="285"/>
                  <a:pt x="160" y="288"/>
                  <a:pt x="150" y="286"/>
                </a:cubicBezTo>
                <a:cubicBezTo>
                  <a:pt x="143" y="285"/>
                  <a:pt x="137" y="282"/>
                  <a:pt x="132" y="277"/>
                </a:cubicBezTo>
                <a:cubicBezTo>
                  <a:pt x="70" y="215"/>
                  <a:pt x="70" y="215"/>
                  <a:pt x="70" y="215"/>
                </a:cubicBezTo>
                <a:cubicBezTo>
                  <a:pt x="57" y="202"/>
                  <a:pt x="57" y="181"/>
                  <a:pt x="70" y="167"/>
                </a:cubicBezTo>
                <a:cubicBezTo>
                  <a:pt x="83" y="154"/>
                  <a:pt x="104" y="154"/>
                  <a:pt x="118" y="167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247" y="115"/>
                  <a:pt x="247" y="115"/>
                  <a:pt x="247" y="115"/>
                </a:cubicBezTo>
                <a:cubicBezTo>
                  <a:pt x="260" y="102"/>
                  <a:pt x="281" y="102"/>
                  <a:pt x="294" y="115"/>
                </a:cubicBezTo>
                <a:cubicBezTo>
                  <a:pt x="307" y="128"/>
                  <a:pt x="307" y="150"/>
                  <a:pt x="294" y="163"/>
                </a:cubicBezTo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/>
          <a:lstStyle/>
          <a:p>
            <a:endParaRPr lang="ru-RU">
              <a:latin typeface="+mj-lt"/>
            </a:endParaRPr>
          </a:p>
        </p:txBody>
      </p:sp>
      <p:sp>
        <p:nvSpPr>
          <p:cNvPr id="19" name="Ellipse 18"/>
          <p:cNvSpPr/>
          <p:nvPr/>
        </p:nvSpPr>
        <p:spPr bwMode="gray">
          <a:xfrm rot="16200000">
            <a:off x="215517" y="1671650"/>
            <a:ext cx="360000" cy="360001"/>
          </a:xfrm>
          <a:prstGeom prst="ellipse">
            <a:avLst/>
          </a:prstGeom>
          <a:solidFill>
            <a:schemeClr val="bg1"/>
          </a:solidFill>
          <a:ln w="6350" cap="rnd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1" name="Gerade Verbindung 20"/>
          <p:cNvCxnSpPr/>
          <p:nvPr/>
        </p:nvCxnSpPr>
        <p:spPr bwMode="gray">
          <a:xfrm>
            <a:off x="575556" y="1851650"/>
            <a:ext cx="3744000" cy="0"/>
          </a:xfrm>
          <a:prstGeom prst="line">
            <a:avLst/>
          </a:prstGeom>
          <a:ln cap="rnd">
            <a:solidFill>
              <a:schemeClr val="tx2"/>
            </a:solidFill>
            <a:prstDash val="sysDot"/>
            <a:headEnd type="oval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186"/>
          <p:cNvSpPr>
            <a:spLocks noEditPoints="1"/>
          </p:cNvSpPr>
          <p:nvPr/>
        </p:nvSpPr>
        <p:spPr bwMode="gray">
          <a:xfrm>
            <a:off x="251517" y="1707650"/>
            <a:ext cx="288000" cy="288000"/>
          </a:xfrm>
          <a:custGeom>
            <a:avLst/>
            <a:gdLst>
              <a:gd name="T0" fmla="*/ 186 w 372"/>
              <a:gd name="T1" fmla="*/ 0 h 371"/>
              <a:gd name="T2" fmla="*/ 0 w 372"/>
              <a:gd name="T3" fmla="*/ 185 h 371"/>
              <a:gd name="T4" fmla="*/ 186 w 372"/>
              <a:gd name="T5" fmla="*/ 371 h 371"/>
              <a:gd name="T6" fmla="*/ 372 w 372"/>
              <a:gd name="T7" fmla="*/ 185 h 371"/>
              <a:gd name="T8" fmla="*/ 186 w 372"/>
              <a:gd name="T9" fmla="*/ 0 h 371"/>
              <a:gd name="T10" fmla="*/ 294 w 372"/>
              <a:gd name="T11" fmla="*/ 163 h 371"/>
              <a:gd name="T12" fmla="*/ 180 w 372"/>
              <a:gd name="T13" fmla="*/ 277 h 371"/>
              <a:gd name="T14" fmla="*/ 150 w 372"/>
              <a:gd name="T15" fmla="*/ 286 h 371"/>
              <a:gd name="T16" fmla="*/ 132 w 372"/>
              <a:gd name="T17" fmla="*/ 277 h 371"/>
              <a:gd name="T18" fmla="*/ 70 w 372"/>
              <a:gd name="T19" fmla="*/ 215 h 371"/>
              <a:gd name="T20" fmla="*/ 70 w 372"/>
              <a:gd name="T21" fmla="*/ 167 h 371"/>
              <a:gd name="T22" fmla="*/ 118 w 372"/>
              <a:gd name="T23" fmla="*/ 167 h 371"/>
              <a:gd name="T24" fmla="*/ 156 w 372"/>
              <a:gd name="T25" fmla="*/ 206 h 371"/>
              <a:gd name="T26" fmla="*/ 247 w 372"/>
              <a:gd name="T27" fmla="*/ 115 h 371"/>
              <a:gd name="T28" fmla="*/ 294 w 372"/>
              <a:gd name="T29" fmla="*/ 115 h 371"/>
              <a:gd name="T30" fmla="*/ 294 w 372"/>
              <a:gd name="T31" fmla="*/ 163 h 3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72" h="371">
                <a:moveTo>
                  <a:pt x="186" y="0"/>
                </a:moveTo>
                <a:cubicBezTo>
                  <a:pt x="83" y="0"/>
                  <a:pt x="0" y="83"/>
                  <a:pt x="0" y="185"/>
                </a:cubicBezTo>
                <a:cubicBezTo>
                  <a:pt x="0" y="288"/>
                  <a:pt x="83" y="371"/>
                  <a:pt x="186" y="371"/>
                </a:cubicBezTo>
                <a:cubicBezTo>
                  <a:pt x="289" y="371"/>
                  <a:pt x="372" y="288"/>
                  <a:pt x="372" y="185"/>
                </a:cubicBezTo>
                <a:cubicBezTo>
                  <a:pt x="372" y="83"/>
                  <a:pt x="289" y="0"/>
                  <a:pt x="186" y="0"/>
                </a:cubicBezTo>
                <a:moveTo>
                  <a:pt x="294" y="163"/>
                </a:moveTo>
                <a:cubicBezTo>
                  <a:pt x="180" y="277"/>
                  <a:pt x="180" y="277"/>
                  <a:pt x="180" y="277"/>
                </a:cubicBezTo>
                <a:cubicBezTo>
                  <a:pt x="172" y="285"/>
                  <a:pt x="160" y="288"/>
                  <a:pt x="150" y="286"/>
                </a:cubicBezTo>
                <a:cubicBezTo>
                  <a:pt x="143" y="285"/>
                  <a:pt x="137" y="282"/>
                  <a:pt x="132" y="277"/>
                </a:cubicBezTo>
                <a:cubicBezTo>
                  <a:pt x="70" y="215"/>
                  <a:pt x="70" y="215"/>
                  <a:pt x="70" y="215"/>
                </a:cubicBezTo>
                <a:cubicBezTo>
                  <a:pt x="57" y="202"/>
                  <a:pt x="57" y="181"/>
                  <a:pt x="70" y="167"/>
                </a:cubicBezTo>
                <a:cubicBezTo>
                  <a:pt x="83" y="154"/>
                  <a:pt x="104" y="154"/>
                  <a:pt x="118" y="167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247" y="115"/>
                  <a:pt x="247" y="115"/>
                  <a:pt x="247" y="115"/>
                </a:cubicBezTo>
                <a:cubicBezTo>
                  <a:pt x="260" y="102"/>
                  <a:pt x="281" y="102"/>
                  <a:pt x="294" y="115"/>
                </a:cubicBezTo>
                <a:cubicBezTo>
                  <a:pt x="307" y="128"/>
                  <a:pt x="307" y="150"/>
                  <a:pt x="294" y="163"/>
                </a:cubicBezTo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/>
          <a:lstStyle/>
          <a:p>
            <a:endParaRPr lang="ru-RU">
              <a:latin typeface="+mj-lt"/>
            </a:endParaRPr>
          </a:p>
        </p:txBody>
      </p:sp>
      <p:sp>
        <p:nvSpPr>
          <p:cNvPr id="23" name="Ellipse 22"/>
          <p:cNvSpPr/>
          <p:nvPr/>
        </p:nvSpPr>
        <p:spPr bwMode="gray">
          <a:xfrm rot="16200000">
            <a:off x="215517" y="2319722"/>
            <a:ext cx="360000" cy="360001"/>
          </a:xfrm>
          <a:prstGeom prst="ellipse">
            <a:avLst/>
          </a:prstGeom>
          <a:solidFill>
            <a:schemeClr val="bg1"/>
          </a:solidFill>
          <a:ln w="6350" cap="rnd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5" name="Gerade Verbindung 24"/>
          <p:cNvCxnSpPr/>
          <p:nvPr/>
        </p:nvCxnSpPr>
        <p:spPr bwMode="gray">
          <a:xfrm>
            <a:off x="575556" y="2499722"/>
            <a:ext cx="3744000" cy="0"/>
          </a:xfrm>
          <a:prstGeom prst="line">
            <a:avLst/>
          </a:prstGeom>
          <a:ln cap="rnd">
            <a:solidFill>
              <a:schemeClr val="tx2"/>
            </a:solidFill>
            <a:prstDash val="sysDot"/>
            <a:headEnd type="oval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186"/>
          <p:cNvSpPr>
            <a:spLocks noEditPoints="1"/>
          </p:cNvSpPr>
          <p:nvPr/>
        </p:nvSpPr>
        <p:spPr bwMode="gray">
          <a:xfrm>
            <a:off x="251517" y="2355722"/>
            <a:ext cx="288000" cy="288000"/>
          </a:xfrm>
          <a:custGeom>
            <a:avLst/>
            <a:gdLst>
              <a:gd name="T0" fmla="*/ 186 w 372"/>
              <a:gd name="T1" fmla="*/ 0 h 371"/>
              <a:gd name="T2" fmla="*/ 0 w 372"/>
              <a:gd name="T3" fmla="*/ 185 h 371"/>
              <a:gd name="T4" fmla="*/ 186 w 372"/>
              <a:gd name="T5" fmla="*/ 371 h 371"/>
              <a:gd name="T6" fmla="*/ 372 w 372"/>
              <a:gd name="T7" fmla="*/ 185 h 371"/>
              <a:gd name="T8" fmla="*/ 186 w 372"/>
              <a:gd name="T9" fmla="*/ 0 h 371"/>
              <a:gd name="T10" fmla="*/ 294 w 372"/>
              <a:gd name="T11" fmla="*/ 163 h 371"/>
              <a:gd name="T12" fmla="*/ 180 w 372"/>
              <a:gd name="T13" fmla="*/ 277 h 371"/>
              <a:gd name="T14" fmla="*/ 150 w 372"/>
              <a:gd name="T15" fmla="*/ 286 h 371"/>
              <a:gd name="T16" fmla="*/ 132 w 372"/>
              <a:gd name="T17" fmla="*/ 277 h 371"/>
              <a:gd name="T18" fmla="*/ 70 w 372"/>
              <a:gd name="T19" fmla="*/ 215 h 371"/>
              <a:gd name="T20" fmla="*/ 70 w 372"/>
              <a:gd name="T21" fmla="*/ 167 h 371"/>
              <a:gd name="T22" fmla="*/ 118 w 372"/>
              <a:gd name="T23" fmla="*/ 167 h 371"/>
              <a:gd name="T24" fmla="*/ 156 w 372"/>
              <a:gd name="T25" fmla="*/ 206 h 371"/>
              <a:gd name="T26" fmla="*/ 247 w 372"/>
              <a:gd name="T27" fmla="*/ 115 h 371"/>
              <a:gd name="T28" fmla="*/ 294 w 372"/>
              <a:gd name="T29" fmla="*/ 115 h 371"/>
              <a:gd name="T30" fmla="*/ 294 w 372"/>
              <a:gd name="T31" fmla="*/ 163 h 3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72" h="371">
                <a:moveTo>
                  <a:pt x="186" y="0"/>
                </a:moveTo>
                <a:cubicBezTo>
                  <a:pt x="83" y="0"/>
                  <a:pt x="0" y="83"/>
                  <a:pt x="0" y="185"/>
                </a:cubicBezTo>
                <a:cubicBezTo>
                  <a:pt x="0" y="288"/>
                  <a:pt x="83" y="371"/>
                  <a:pt x="186" y="371"/>
                </a:cubicBezTo>
                <a:cubicBezTo>
                  <a:pt x="289" y="371"/>
                  <a:pt x="372" y="288"/>
                  <a:pt x="372" y="185"/>
                </a:cubicBezTo>
                <a:cubicBezTo>
                  <a:pt x="372" y="83"/>
                  <a:pt x="289" y="0"/>
                  <a:pt x="186" y="0"/>
                </a:cubicBezTo>
                <a:moveTo>
                  <a:pt x="294" y="163"/>
                </a:moveTo>
                <a:cubicBezTo>
                  <a:pt x="180" y="277"/>
                  <a:pt x="180" y="277"/>
                  <a:pt x="180" y="277"/>
                </a:cubicBezTo>
                <a:cubicBezTo>
                  <a:pt x="172" y="285"/>
                  <a:pt x="160" y="288"/>
                  <a:pt x="150" y="286"/>
                </a:cubicBezTo>
                <a:cubicBezTo>
                  <a:pt x="143" y="285"/>
                  <a:pt x="137" y="282"/>
                  <a:pt x="132" y="277"/>
                </a:cubicBezTo>
                <a:cubicBezTo>
                  <a:pt x="70" y="215"/>
                  <a:pt x="70" y="215"/>
                  <a:pt x="70" y="215"/>
                </a:cubicBezTo>
                <a:cubicBezTo>
                  <a:pt x="57" y="202"/>
                  <a:pt x="57" y="181"/>
                  <a:pt x="70" y="167"/>
                </a:cubicBezTo>
                <a:cubicBezTo>
                  <a:pt x="83" y="154"/>
                  <a:pt x="104" y="154"/>
                  <a:pt x="118" y="167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247" y="115"/>
                  <a:pt x="247" y="115"/>
                  <a:pt x="247" y="115"/>
                </a:cubicBezTo>
                <a:cubicBezTo>
                  <a:pt x="260" y="102"/>
                  <a:pt x="281" y="102"/>
                  <a:pt x="294" y="115"/>
                </a:cubicBezTo>
                <a:cubicBezTo>
                  <a:pt x="307" y="128"/>
                  <a:pt x="307" y="150"/>
                  <a:pt x="294" y="163"/>
                </a:cubicBezTo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/>
          <a:lstStyle/>
          <a:p>
            <a:endParaRPr lang="ru-RU">
              <a:latin typeface="+mj-lt"/>
            </a:endParaRPr>
          </a:p>
        </p:txBody>
      </p:sp>
      <p:pic>
        <p:nvPicPr>
          <p:cNvPr id="9245" name="Picture 2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519" y="1083937"/>
            <a:ext cx="4813552" cy="283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19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smtClean="0"/>
              <a:t>Ускорение бизнес процессов благодаря расширению кэш-памяти (Extreme Cache)</a:t>
            </a:r>
            <a:endParaRPr lang="ru-RU"/>
          </a:p>
        </p:txBody>
      </p:sp>
      <p:sp>
        <p:nvSpPr>
          <p:cNvPr id="22" name="Rechteck 21"/>
          <p:cNvSpPr/>
          <p:nvPr>
            <p:custDataLst>
              <p:tags r:id="rId1"/>
            </p:custDataLst>
          </p:nvPr>
        </p:nvSpPr>
        <p:spPr bwMode="gray">
          <a:xfrm>
            <a:off x="250066" y="1059583"/>
            <a:ext cx="4248884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1400" smtClean="0">
                <a:solidFill>
                  <a:schemeClr val="accent1"/>
                </a:solidFill>
                <a:latin typeface="+mj-lt"/>
              </a:rPr>
              <a:t>Преимущества</a:t>
            </a:r>
            <a:endParaRPr lang="ru-RU" sz="14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3" name="Rechteck 22"/>
          <p:cNvSpPr/>
          <p:nvPr>
            <p:custDataLst>
              <p:tags r:id="rId2"/>
            </p:custDataLst>
          </p:nvPr>
        </p:nvSpPr>
        <p:spPr bwMode="gray">
          <a:xfrm>
            <a:off x="251992" y="1347613"/>
            <a:ext cx="4248000" cy="345616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46800" rtlCol="0" anchor="t" anchorCtr="0"/>
          <a:lstStyle/>
          <a:p>
            <a:pPr marL="285750" indent="-285750"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ru-RU" sz="1400" smtClean="0">
                <a:solidFill>
                  <a:schemeClr val="tx1"/>
                </a:solidFill>
              </a:rPr>
              <a:t>Максимальный объем кэш-памяти на твердотельном накопителе 67,2 ТБ (ETERNUS DX8900 S3 c 24 модулями контроллеров), напрямую подключенном к контроллеру</a:t>
            </a:r>
          </a:p>
          <a:p>
            <a:pPr marL="285750" indent="-285750"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ru-RU" sz="1400" smtClean="0">
                <a:solidFill>
                  <a:schemeClr val="tx1"/>
                </a:solidFill>
              </a:rPr>
              <a:t>Кэш-память только для чтения для всех или выделенных номеров логических устройств</a:t>
            </a:r>
          </a:p>
          <a:p>
            <a:pPr marL="285750" indent="-285750"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ru-RU" sz="1400" smtClean="0">
                <a:solidFill>
                  <a:schemeClr val="tx1"/>
                </a:solidFill>
              </a:rPr>
              <a:t>Уменьшение времени отклика для бизнес-аналитики и повышения уровней обслуживания</a:t>
            </a:r>
          </a:p>
          <a:p>
            <a:pPr marL="285750" indent="-285750"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ru-RU" sz="1400" smtClean="0">
                <a:solidFill>
                  <a:schemeClr val="tx1"/>
                </a:solidFill>
              </a:rPr>
              <a:t>Ускорение доступа с произвольным чтением для приложений оперативной обработки транзакций во всей базе данных (SAP, Oracle) </a:t>
            </a:r>
          </a:p>
          <a:p>
            <a:pPr marL="228600" indent="-228600">
              <a:spcBef>
                <a:spcPts val="4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ru-RU" sz="1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Freihandform 23"/>
          <p:cNvSpPr/>
          <p:nvPr/>
        </p:nvSpPr>
        <p:spPr bwMode="gray">
          <a:xfrm>
            <a:off x="250950" y="1347614"/>
            <a:ext cx="4248000" cy="0"/>
          </a:xfrm>
          <a:custGeom>
            <a:avLst/>
            <a:gdLst>
              <a:gd name="connsiteX0" fmla="*/ 0 w 1958340"/>
              <a:gd name="connsiteY0" fmla="*/ 0 h 289560"/>
              <a:gd name="connsiteX1" fmla="*/ 1958340 w 1958340"/>
              <a:gd name="connsiteY1" fmla="*/ 0 h 289560"/>
              <a:gd name="connsiteX2" fmla="*/ 1958340 w 1958340"/>
              <a:gd name="connsiteY2" fmla="*/ 289560 h 289560"/>
              <a:gd name="connsiteX0" fmla="*/ 0 w 1958340"/>
              <a:gd name="connsiteY0" fmla="*/ 0 h 289560"/>
              <a:gd name="connsiteX1" fmla="*/ 1958340 w 1958340"/>
              <a:gd name="connsiteY1" fmla="*/ 0 h 289560"/>
              <a:gd name="connsiteX2" fmla="*/ 1958340 w 1958340"/>
              <a:gd name="connsiteY2" fmla="*/ 289560 h 289560"/>
              <a:gd name="connsiteX0" fmla="*/ 0 w 1958340"/>
              <a:gd name="connsiteY0" fmla="*/ 0 h 0"/>
              <a:gd name="connsiteX1" fmla="*/ 1958340 w 19583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8340">
                <a:moveTo>
                  <a:pt x="0" y="0"/>
                </a:moveTo>
                <a:lnTo>
                  <a:pt x="1958340" y="0"/>
                </a:lnTo>
              </a:path>
            </a:pathLst>
          </a:custGeom>
          <a:ln cap="rnd">
            <a:solidFill>
              <a:schemeClr val="accent1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正方形/長方形 41"/>
          <p:cNvSpPr/>
          <p:nvPr>
            <p:custDataLst>
              <p:tags r:id="rId3"/>
            </p:custDataLst>
          </p:nvPr>
        </p:nvSpPr>
        <p:spPr bwMode="gray">
          <a:xfrm>
            <a:off x="4716016" y="2139702"/>
            <a:ext cx="936000" cy="504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ru-RU" altLang="ja-JP" sz="1300" smtClean="0">
                <a:solidFill>
                  <a:srgbClr val="FFFFFF"/>
                </a:solidFill>
              </a:rPr>
              <a:t>Кэш</a:t>
            </a:r>
          </a:p>
        </p:txBody>
      </p:sp>
      <p:sp>
        <p:nvSpPr>
          <p:cNvPr id="26" name="正方形/長方形 42"/>
          <p:cNvSpPr/>
          <p:nvPr>
            <p:custDataLst>
              <p:tags r:id="rId4"/>
            </p:custDataLst>
          </p:nvPr>
        </p:nvSpPr>
        <p:spPr bwMode="gray">
          <a:xfrm>
            <a:off x="4716016" y="1563686"/>
            <a:ext cx="936000" cy="504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ru-RU" altLang="ja-JP" sz="1300" smtClean="0">
                <a:solidFill>
                  <a:srgbClr val="FFFFFF"/>
                </a:solidFill>
              </a:rPr>
              <a:t>ЦП</a:t>
            </a:r>
          </a:p>
        </p:txBody>
      </p:sp>
      <p:sp>
        <p:nvSpPr>
          <p:cNvPr id="27" name="正方形/長方形 43"/>
          <p:cNvSpPr/>
          <p:nvPr>
            <p:custDataLst>
              <p:tags r:id="rId5"/>
            </p:custDataLst>
          </p:nvPr>
        </p:nvSpPr>
        <p:spPr bwMode="gray">
          <a:xfrm>
            <a:off x="5724232" y="1563638"/>
            <a:ext cx="936000" cy="108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8280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kumimoji="1" lang="ru-RU" altLang="ja-JP" sz="1300" dirty="0" err="1" smtClean="0">
                <a:solidFill>
                  <a:srgbClr val="FFFFFF"/>
                </a:solidFill>
              </a:rPr>
              <a:t>Extreme</a:t>
            </a:r>
            <a:endParaRPr kumimoji="1" lang="ru-RU" altLang="ja-JP" sz="1300" dirty="0" smtClean="0">
              <a:solidFill>
                <a:srgbClr val="FFFFFF"/>
              </a:solidFill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kumimoji="1" lang="ru-RU" altLang="ja-JP" sz="1300" dirty="0" smtClean="0">
                <a:solidFill>
                  <a:srgbClr val="FFFFFF"/>
                </a:solidFill>
              </a:rPr>
              <a:t>Cache</a:t>
            </a:r>
            <a:endParaRPr kumimoji="1" lang="ru-RU" altLang="ja-JP" sz="1300" dirty="0">
              <a:solidFill>
                <a:srgbClr val="FFFFFF"/>
              </a:solidFill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8" name="正方形/長方形 41"/>
          <p:cNvSpPr/>
          <p:nvPr>
            <p:custDataLst>
              <p:tags r:id="rId6"/>
            </p:custDataLst>
          </p:nvPr>
        </p:nvSpPr>
        <p:spPr bwMode="gray">
          <a:xfrm>
            <a:off x="6876256" y="2139702"/>
            <a:ext cx="936000" cy="504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ru-RU" altLang="ja-JP" sz="1300" smtClean="0">
                <a:solidFill>
                  <a:srgbClr val="FFFFFF"/>
                </a:solidFill>
              </a:rPr>
              <a:t>Кэш</a:t>
            </a:r>
          </a:p>
        </p:txBody>
      </p:sp>
      <p:sp>
        <p:nvSpPr>
          <p:cNvPr id="29" name="正方形/長方形 42"/>
          <p:cNvSpPr/>
          <p:nvPr>
            <p:custDataLst>
              <p:tags r:id="rId7"/>
            </p:custDataLst>
          </p:nvPr>
        </p:nvSpPr>
        <p:spPr bwMode="gray">
          <a:xfrm>
            <a:off x="6876256" y="1563686"/>
            <a:ext cx="936000" cy="504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ru-RU" altLang="ja-JP" sz="1300" smtClean="0">
                <a:solidFill>
                  <a:srgbClr val="FFFFFF"/>
                </a:solidFill>
              </a:rPr>
              <a:t>ЦП</a:t>
            </a:r>
          </a:p>
        </p:txBody>
      </p:sp>
      <p:sp>
        <p:nvSpPr>
          <p:cNvPr id="30" name="正方形/長方形 43"/>
          <p:cNvSpPr/>
          <p:nvPr>
            <p:custDataLst>
              <p:tags r:id="rId8"/>
            </p:custDataLst>
          </p:nvPr>
        </p:nvSpPr>
        <p:spPr bwMode="gray">
          <a:xfrm>
            <a:off x="7884472" y="1563758"/>
            <a:ext cx="936000" cy="108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8280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kumimoji="1" lang="ru-RU" altLang="ja-JP" sz="1300" dirty="0" err="1" smtClean="0">
                <a:solidFill>
                  <a:srgbClr val="FFFFFF"/>
                </a:solidFill>
              </a:rPr>
              <a:t>Extreme</a:t>
            </a:r>
            <a:endParaRPr kumimoji="1" lang="ru-RU" altLang="ja-JP" sz="1300" dirty="0" smtClean="0">
              <a:solidFill>
                <a:srgbClr val="FFFFFF"/>
              </a:solidFill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kumimoji="1" lang="ru-RU" altLang="ja-JP" sz="1300" dirty="0" smtClean="0">
                <a:solidFill>
                  <a:srgbClr val="FFFFFF"/>
                </a:solidFill>
              </a:rPr>
              <a:t>Cache</a:t>
            </a:r>
            <a:endParaRPr kumimoji="1" lang="ru-RU" altLang="ja-JP" sz="1300" dirty="0">
              <a:solidFill>
                <a:srgbClr val="FFFFFF"/>
              </a:solidFill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41" name="Gruppieren 40"/>
          <p:cNvGrpSpPr/>
          <p:nvPr/>
        </p:nvGrpSpPr>
        <p:grpSpPr bwMode="gray">
          <a:xfrm>
            <a:off x="4751968" y="2823764"/>
            <a:ext cx="1872260" cy="504070"/>
            <a:chOff x="4717132" y="3003811"/>
            <a:chExt cx="1872260" cy="504070"/>
          </a:xfrm>
        </p:grpSpPr>
        <p:sp>
          <p:nvSpPr>
            <p:cNvPr id="31" name="Zylinder 30"/>
            <p:cNvSpPr/>
            <p:nvPr/>
          </p:nvSpPr>
          <p:spPr bwMode="gray">
            <a:xfrm>
              <a:off x="4717132" y="3003811"/>
              <a:ext cx="576000" cy="504070"/>
            </a:xfrm>
            <a:prstGeom prst="can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6800" rtlCol="0" anchor="t" anchorCtr="0"/>
            <a:lstStyle/>
            <a:p>
              <a:pPr algn="r"/>
              <a:endParaRPr lang="ru-RU" sz="1200" smtClean="0">
                <a:solidFill>
                  <a:srgbClr val="FFFFFF"/>
                </a:solidFill>
              </a:endParaRPr>
            </a:p>
          </p:txBody>
        </p:sp>
        <p:sp>
          <p:nvSpPr>
            <p:cNvPr id="32" name="Zylinder 31"/>
            <p:cNvSpPr/>
            <p:nvPr/>
          </p:nvSpPr>
          <p:spPr bwMode="gray">
            <a:xfrm>
              <a:off x="5365302" y="3003811"/>
              <a:ext cx="576000" cy="504070"/>
            </a:xfrm>
            <a:prstGeom prst="can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6800" rtlCol="0" anchor="t" anchorCtr="0"/>
            <a:lstStyle/>
            <a:p>
              <a:pPr algn="r"/>
              <a:endParaRPr lang="ru-RU" sz="1200" smtClean="0">
                <a:solidFill>
                  <a:srgbClr val="FFFFFF"/>
                </a:solidFill>
              </a:endParaRPr>
            </a:p>
          </p:txBody>
        </p:sp>
        <p:sp>
          <p:nvSpPr>
            <p:cNvPr id="33" name="Zylinder 32"/>
            <p:cNvSpPr/>
            <p:nvPr/>
          </p:nvSpPr>
          <p:spPr bwMode="gray">
            <a:xfrm>
              <a:off x="6013392" y="3003811"/>
              <a:ext cx="576000" cy="504070"/>
            </a:xfrm>
            <a:prstGeom prst="can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6800" rtlCol="0" anchor="t" anchorCtr="0"/>
            <a:lstStyle/>
            <a:p>
              <a:pPr algn="r"/>
              <a:endParaRPr lang="ru-RU" sz="12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Gruppieren 41"/>
          <p:cNvGrpSpPr/>
          <p:nvPr/>
        </p:nvGrpSpPr>
        <p:grpSpPr bwMode="gray">
          <a:xfrm>
            <a:off x="6912208" y="2823778"/>
            <a:ext cx="1872260" cy="504070"/>
            <a:chOff x="6984330" y="3003811"/>
            <a:chExt cx="1872260" cy="504070"/>
          </a:xfrm>
        </p:grpSpPr>
        <p:sp>
          <p:nvSpPr>
            <p:cNvPr id="34" name="Zylinder 33"/>
            <p:cNvSpPr/>
            <p:nvPr/>
          </p:nvSpPr>
          <p:spPr bwMode="gray">
            <a:xfrm>
              <a:off x="6984330" y="3003811"/>
              <a:ext cx="576000" cy="504070"/>
            </a:xfrm>
            <a:prstGeom prst="can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6800" rtlCol="0" anchor="t" anchorCtr="0"/>
            <a:lstStyle/>
            <a:p>
              <a:pPr algn="r"/>
              <a:endParaRPr lang="ru-RU" sz="1200" smtClean="0">
                <a:solidFill>
                  <a:srgbClr val="FFFFFF"/>
                </a:solidFill>
              </a:endParaRPr>
            </a:p>
          </p:txBody>
        </p:sp>
        <p:sp>
          <p:nvSpPr>
            <p:cNvPr id="35" name="Zylinder 34"/>
            <p:cNvSpPr/>
            <p:nvPr/>
          </p:nvSpPr>
          <p:spPr bwMode="gray">
            <a:xfrm>
              <a:off x="7632500" y="3003811"/>
              <a:ext cx="576000" cy="504070"/>
            </a:xfrm>
            <a:prstGeom prst="can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6800" rtlCol="0" anchor="t" anchorCtr="0"/>
            <a:lstStyle/>
            <a:p>
              <a:pPr algn="r"/>
              <a:endParaRPr lang="ru-RU" sz="1200" smtClean="0">
                <a:solidFill>
                  <a:srgbClr val="FFFFFF"/>
                </a:solidFill>
              </a:endParaRPr>
            </a:p>
          </p:txBody>
        </p:sp>
        <p:sp>
          <p:nvSpPr>
            <p:cNvPr id="36" name="Zylinder 35"/>
            <p:cNvSpPr/>
            <p:nvPr/>
          </p:nvSpPr>
          <p:spPr bwMode="gray">
            <a:xfrm>
              <a:off x="8280590" y="3003811"/>
              <a:ext cx="576000" cy="504070"/>
            </a:xfrm>
            <a:prstGeom prst="can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6800" rtlCol="0" anchor="t" anchorCtr="0"/>
            <a:lstStyle/>
            <a:p>
              <a:pPr algn="r"/>
              <a:endParaRPr lang="ru-RU" sz="12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Rechteck 36"/>
          <p:cNvSpPr/>
          <p:nvPr>
            <p:custDataLst>
              <p:tags r:id="rId9"/>
            </p:custDataLst>
          </p:nvPr>
        </p:nvSpPr>
        <p:spPr bwMode="gray">
          <a:xfrm>
            <a:off x="4643438" y="1059583"/>
            <a:ext cx="2052000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1400" smtClean="0">
                <a:solidFill>
                  <a:schemeClr val="tx1"/>
                </a:solidFill>
                <a:latin typeface="+mj-lt"/>
              </a:rPr>
              <a:t>Контроллер 1</a:t>
            </a:r>
            <a:endParaRPr lang="ru-RU" sz="1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Freihandform 37"/>
          <p:cNvSpPr/>
          <p:nvPr/>
        </p:nvSpPr>
        <p:spPr bwMode="gray">
          <a:xfrm>
            <a:off x="4644321" y="1347614"/>
            <a:ext cx="2052000" cy="0"/>
          </a:xfrm>
          <a:custGeom>
            <a:avLst/>
            <a:gdLst>
              <a:gd name="connsiteX0" fmla="*/ 0 w 1958340"/>
              <a:gd name="connsiteY0" fmla="*/ 0 h 289560"/>
              <a:gd name="connsiteX1" fmla="*/ 1958340 w 1958340"/>
              <a:gd name="connsiteY1" fmla="*/ 0 h 289560"/>
              <a:gd name="connsiteX2" fmla="*/ 1958340 w 1958340"/>
              <a:gd name="connsiteY2" fmla="*/ 289560 h 289560"/>
              <a:gd name="connsiteX0" fmla="*/ 0 w 1958340"/>
              <a:gd name="connsiteY0" fmla="*/ 0 h 289560"/>
              <a:gd name="connsiteX1" fmla="*/ 1958340 w 1958340"/>
              <a:gd name="connsiteY1" fmla="*/ 0 h 289560"/>
              <a:gd name="connsiteX2" fmla="*/ 1958340 w 1958340"/>
              <a:gd name="connsiteY2" fmla="*/ 289560 h 289560"/>
              <a:gd name="connsiteX0" fmla="*/ 0 w 1958340"/>
              <a:gd name="connsiteY0" fmla="*/ 0 h 0"/>
              <a:gd name="connsiteX1" fmla="*/ 1958340 w 19583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8340">
                <a:moveTo>
                  <a:pt x="0" y="0"/>
                </a:moveTo>
                <a:lnTo>
                  <a:pt x="1958340" y="0"/>
                </a:lnTo>
              </a:path>
            </a:pathLst>
          </a:custGeom>
          <a:ln cap="rnd">
            <a:solidFill>
              <a:schemeClr val="tx1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Rechteck 38"/>
          <p:cNvSpPr/>
          <p:nvPr>
            <p:custDataLst>
              <p:tags r:id="rId10"/>
            </p:custDataLst>
          </p:nvPr>
        </p:nvSpPr>
        <p:spPr bwMode="gray">
          <a:xfrm>
            <a:off x="6840252" y="1059583"/>
            <a:ext cx="2052000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1400" smtClean="0">
                <a:solidFill>
                  <a:schemeClr val="tx1"/>
                </a:solidFill>
                <a:latin typeface="+mj-lt"/>
              </a:rPr>
              <a:t>Контроллер 2</a:t>
            </a:r>
            <a:endParaRPr lang="ru-RU" sz="1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Freihandform 39"/>
          <p:cNvSpPr/>
          <p:nvPr/>
        </p:nvSpPr>
        <p:spPr bwMode="gray">
          <a:xfrm>
            <a:off x="6841135" y="1347614"/>
            <a:ext cx="2052000" cy="0"/>
          </a:xfrm>
          <a:custGeom>
            <a:avLst/>
            <a:gdLst>
              <a:gd name="connsiteX0" fmla="*/ 0 w 1958340"/>
              <a:gd name="connsiteY0" fmla="*/ 0 h 289560"/>
              <a:gd name="connsiteX1" fmla="*/ 1958340 w 1958340"/>
              <a:gd name="connsiteY1" fmla="*/ 0 h 289560"/>
              <a:gd name="connsiteX2" fmla="*/ 1958340 w 1958340"/>
              <a:gd name="connsiteY2" fmla="*/ 289560 h 289560"/>
              <a:gd name="connsiteX0" fmla="*/ 0 w 1958340"/>
              <a:gd name="connsiteY0" fmla="*/ 0 h 289560"/>
              <a:gd name="connsiteX1" fmla="*/ 1958340 w 1958340"/>
              <a:gd name="connsiteY1" fmla="*/ 0 h 289560"/>
              <a:gd name="connsiteX2" fmla="*/ 1958340 w 1958340"/>
              <a:gd name="connsiteY2" fmla="*/ 289560 h 289560"/>
              <a:gd name="connsiteX0" fmla="*/ 0 w 1958340"/>
              <a:gd name="connsiteY0" fmla="*/ 0 h 0"/>
              <a:gd name="connsiteX1" fmla="*/ 1958340 w 19583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8340">
                <a:moveTo>
                  <a:pt x="0" y="0"/>
                </a:moveTo>
                <a:lnTo>
                  <a:pt x="1958340" y="0"/>
                </a:lnTo>
              </a:path>
            </a:pathLst>
          </a:custGeom>
          <a:ln cap="rnd">
            <a:solidFill>
              <a:schemeClr val="tx1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646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smtClean="0"/>
              <a:t>Функция Fast Recovery для ускорения процессов восстановления</a:t>
            </a:r>
            <a:endParaRPr lang="ru-RU"/>
          </a:p>
        </p:txBody>
      </p:sp>
      <p:sp>
        <p:nvSpPr>
          <p:cNvPr id="10" name="Rechteck 9"/>
          <p:cNvSpPr/>
          <p:nvPr>
            <p:custDataLst>
              <p:tags r:id="rId1"/>
            </p:custDataLst>
          </p:nvPr>
        </p:nvSpPr>
        <p:spPr bwMode="gray">
          <a:xfrm>
            <a:off x="250066" y="1059583"/>
            <a:ext cx="4248884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1400" smtClean="0">
                <a:solidFill>
                  <a:schemeClr val="accent1"/>
                </a:solidFill>
                <a:latin typeface="+mj-lt"/>
              </a:rPr>
              <a:t>Быстрое восстановление дисков</a:t>
            </a:r>
            <a:endParaRPr lang="ru-RU" sz="14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Rechteck 10"/>
          <p:cNvSpPr/>
          <p:nvPr>
            <p:custDataLst>
              <p:tags r:id="rId2"/>
            </p:custDataLst>
          </p:nvPr>
        </p:nvSpPr>
        <p:spPr bwMode="gray">
          <a:xfrm>
            <a:off x="251992" y="1347613"/>
            <a:ext cx="4392016" cy="345616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46800" rtlCol="0" anchor="t" anchorCtr="0"/>
          <a:lstStyle/>
          <a:p>
            <a:pPr marL="228600" indent="-228600">
              <a:spcBef>
                <a:spcPts val="4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Функция Fast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</a:rPr>
              <a:t>Recovery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 позволяет восстанавливать группы RAID-массивов в 5-6 раз быстрее по сравнению с типовыми методами 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  <a:p>
            <a:pPr marL="228600" indent="-228600">
              <a:spcBef>
                <a:spcPts val="4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По сравнению с обычной функцией восстановления, использующей только свободные диски, Fast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</a:rPr>
              <a:t>Recovery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 позволяет завершать процесс для диска емкостью 1 ТБ всего лишь за 90 минут вместо 9 часов</a:t>
            </a:r>
          </a:p>
          <a:p>
            <a:pPr marL="228600" indent="-228600">
              <a:spcBef>
                <a:spcPts val="4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Fast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</a:rPr>
              <a:t>Recovery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 позволяет компаниям использовать недорогие диски SATA для своих офисных приложений          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Freihandform 11"/>
          <p:cNvSpPr/>
          <p:nvPr/>
        </p:nvSpPr>
        <p:spPr bwMode="gray">
          <a:xfrm>
            <a:off x="250950" y="1347614"/>
            <a:ext cx="4248000" cy="0"/>
          </a:xfrm>
          <a:custGeom>
            <a:avLst/>
            <a:gdLst>
              <a:gd name="connsiteX0" fmla="*/ 0 w 1958340"/>
              <a:gd name="connsiteY0" fmla="*/ 0 h 289560"/>
              <a:gd name="connsiteX1" fmla="*/ 1958340 w 1958340"/>
              <a:gd name="connsiteY1" fmla="*/ 0 h 289560"/>
              <a:gd name="connsiteX2" fmla="*/ 1958340 w 1958340"/>
              <a:gd name="connsiteY2" fmla="*/ 289560 h 289560"/>
              <a:gd name="connsiteX0" fmla="*/ 0 w 1958340"/>
              <a:gd name="connsiteY0" fmla="*/ 0 h 289560"/>
              <a:gd name="connsiteX1" fmla="*/ 1958340 w 1958340"/>
              <a:gd name="connsiteY1" fmla="*/ 0 h 289560"/>
              <a:gd name="connsiteX2" fmla="*/ 1958340 w 1958340"/>
              <a:gd name="connsiteY2" fmla="*/ 289560 h 289560"/>
              <a:gd name="connsiteX0" fmla="*/ 0 w 1958340"/>
              <a:gd name="connsiteY0" fmla="*/ 0 h 0"/>
              <a:gd name="connsiteX1" fmla="*/ 1958340 w 19583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8340">
                <a:moveTo>
                  <a:pt x="0" y="0"/>
                </a:moveTo>
                <a:lnTo>
                  <a:pt x="1958340" y="0"/>
                </a:lnTo>
              </a:path>
            </a:pathLst>
          </a:custGeom>
          <a:ln cap="rnd">
            <a:solidFill>
              <a:schemeClr val="accent1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" name="Picture 3" descr="C:\TEMP\7zE2F9F.tmp\Eternus_DX_Glob_S10_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1" t="2269" r="4814"/>
          <a:stretch/>
        </p:blipFill>
        <p:spPr bwMode="gray">
          <a:xfrm>
            <a:off x="4602685" y="1059582"/>
            <a:ext cx="4292908" cy="32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4" descr="Жесткий диск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712" y="3909353"/>
            <a:ext cx="969963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1"/>
          <p:cNvSpPr txBox="1">
            <a:spLocks noChangeArrowheads="1"/>
          </p:cNvSpPr>
          <p:nvPr/>
        </p:nvSpPr>
        <p:spPr bwMode="gray">
          <a:xfrm>
            <a:off x="655324" y="4516572"/>
            <a:ext cx="820737" cy="24468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9525">
            <a:solidFill>
              <a:srgbClr val="57564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altLang="ja-JP" sz="1050" dirty="0" smtClean="0">
                <a:latin typeface="Fujitsu Sans" panose="020B0404060202020204" pitchFamily="34" charset="0"/>
              </a:rPr>
              <a:t>6,0 ТБ</a:t>
            </a:r>
            <a:endParaRPr lang="ru-RU" altLang="ja-JP" sz="1050" baseline="30000" dirty="0">
              <a:latin typeface="Fujitsu Sans" panose="020B0404060202020204" pitchFamily="34" charset="0"/>
            </a:endParaRPr>
          </a:p>
        </p:txBody>
      </p:sp>
      <p:sp>
        <p:nvSpPr>
          <p:cNvPr id="9" name="AutoShape 48"/>
          <p:cNvSpPr>
            <a:spLocks noChangeArrowheads="1"/>
          </p:cNvSpPr>
          <p:nvPr/>
        </p:nvSpPr>
        <p:spPr bwMode="gray">
          <a:xfrm>
            <a:off x="323528" y="3991620"/>
            <a:ext cx="514367" cy="328613"/>
          </a:xfrm>
          <a:prstGeom prst="irregularSeal2">
            <a:avLst/>
          </a:prstGeom>
          <a:solidFill>
            <a:srgbClr val="F6F4A6"/>
          </a:solidFill>
          <a:ln w="12700" algn="ctr">
            <a:solidFill>
              <a:srgbClr val="6C64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altLang="ja-JP" sz="1100" b="1" smtClean="0">
                <a:latin typeface="Fujitsu Sans" panose="020B0404060202020204" pitchFamily="34" charset="0"/>
              </a:rPr>
              <a:t>Новое!</a:t>
            </a:r>
            <a:endParaRPr lang="ru-RU" altLang="ja-JP" sz="1100" b="1">
              <a:latin typeface="Fujitsu Sans" panose="020B0404060202020204" pitchFamily="34" charset="0"/>
            </a:endParaRPr>
          </a:p>
        </p:txBody>
      </p:sp>
      <p:sp>
        <p:nvSpPr>
          <p:cNvPr id="13" name="Auf der gleichen Seite des Rechtecks liegende Ecken abrunden 12"/>
          <p:cNvSpPr/>
          <p:nvPr>
            <p:custDataLst>
              <p:tags r:id="rId3"/>
            </p:custDataLst>
          </p:nvPr>
        </p:nvSpPr>
        <p:spPr bwMode="gray">
          <a:xfrm>
            <a:off x="1619672" y="4236318"/>
            <a:ext cx="6833732" cy="639688"/>
          </a:xfrm>
          <a:prstGeom prst="round2SameRect">
            <a:avLst>
              <a:gd name="adj1" fmla="val 4641"/>
              <a:gd name="adj2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400"/>
              </a:spcBef>
              <a:buClr>
                <a:schemeClr val="accent2"/>
              </a:buClr>
            </a:pPr>
            <a:r>
              <a:rPr lang="ru-RU" sz="1400" dirty="0" smtClean="0">
                <a:solidFill>
                  <a:srgbClr val="1BA12B"/>
                </a:solidFill>
              </a:rPr>
              <a:t>Восстановление за </a:t>
            </a:r>
            <a:r>
              <a:rPr lang="ru-RU" sz="1400" b="1" dirty="0" smtClean="0">
                <a:solidFill>
                  <a:srgbClr val="1BA12B"/>
                </a:solidFill>
              </a:rPr>
              <a:t>9 часов</a:t>
            </a:r>
            <a:r>
              <a:rPr lang="ru-RU" sz="1400" dirty="0" smtClean="0">
                <a:solidFill>
                  <a:srgbClr val="1BA12B"/>
                </a:solidFill>
              </a:rPr>
              <a:t> благодаря Fast </a:t>
            </a:r>
            <a:r>
              <a:rPr lang="ru-RU" sz="1400" dirty="0" err="1" smtClean="0">
                <a:solidFill>
                  <a:srgbClr val="1BA12B"/>
                </a:solidFill>
              </a:rPr>
              <a:t>Recovery</a:t>
            </a:r>
            <a:r>
              <a:rPr lang="ru-RU" sz="1400" dirty="0" smtClean="0">
                <a:solidFill>
                  <a:srgbClr val="1BA12B"/>
                </a:solidFill>
              </a:rPr>
              <a:t> </a:t>
            </a:r>
          </a:p>
          <a:p>
            <a:pPr>
              <a:spcBef>
                <a:spcPts val="400"/>
              </a:spcBef>
              <a:buClr>
                <a:schemeClr val="accent2"/>
              </a:buClr>
            </a:pPr>
            <a:r>
              <a:rPr lang="ru-RU" sz="1400" b="1" dirty="0" smtClean="0">
                <a:solidFill>
                  <a:schemeClr val="accent1"/>
                </a:solidFill>
              </a:rPr>
              <a:t>54 часа </a:t>
            </a:r>
            <a:r>
              <a:rPr lang="ru-RU" sz="1400" dirty="0" smtClean="0">
                <a:solidFill>
                  <a:schemeClr val="accent1"/>
                </a:solidFill>
              </a:rPr>
              <a:t>при использовании обычного метода восстановления!</a:t>
            </a:r>
            <a:endParaRPr lang="ru-RU" sz="16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15866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think-cell Folie" r:id="rId11" imgW="270" imgH="270" progId="TCLayout.ActiveDocument.1">
                  <p:embed/>
                </p:oleObj>
              </mc:Choice>
              <mc:Fallback>
                <p:oleObj name="think-cell Foli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dirty="0" smtClean="0"/>
              <a:t>Рекорды производительности</a:t>
            </a:r>
            <a:r>
              <a:rPr lang="en-US" dirty="0" smtClean="0"/>
              <a:t> SPC-1 </a:t>
            </a:r>
            <a:endParaRPr lang="en-US" dirty="0"/>
          </a:p>
        </p:txBody>
      </p:sp>
      <p:sp>
        <p:nvSpPr>
          <p:cNvPr id="17" name="Rechteck 16"/>
          <p:cNvSpPr/>
          <p:nvPr>
            <p:custDataLst>
              <p:tags r:id="rId3"/>
            </p:custDataLst>
          </p:nvPr>
        </p:nvSpPr>
        <p:spPr bwMode="gray">
          <a:xfrm>
            <a:off x="251520" y="1059583"/>
            <a:ext cx="8640000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1600" dirty="0" smtClean="0">
                <a:solidFill>
                  <a:schemeClr val="accent1"/>
                </a:solidFill>
                <a:latin typeface="+mj-lt"/>
              </a:rPr>
              <a:t>Абсолютные рекорды </a:t>
            </a: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SPC </a:t>
            </a:r>
            <a:r>
              <a:rPr lang="ru-RU" sz="1600" dirty="0" smtClean="0">
                <a:solidFill>
                  <a:schemeClr val="accent1"/>
                </a:solidFill>
                <a:latin typeface="+mj-lt"/>
              </a:rPr>
              <a:t>за всю историю измерений</a:t>
            </a:r>
            <a:endParaRPr lang="en-US" sz="1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Freihandform 17"/>
          <p:cNvSpPr/>
          <p:nvPr/>
        </p:nvSpPr>
        <p:spPr bwMode="gray">
          <a:xfrm>
            <a:off x="251520" y="1347614"/>
            <a:ext cx="8640000" cy="0"/>
          </a:xfrm>
          <a:custGeom>
            <a:avLst/>
            <a:gdLst>
              <a:gd name="connsiteX0" fmla="*/ 0 w 1958340"/>
              <a:gd name="connsiteY0" fmla="*/ 0 h 289560"/>
              <a:gd name="connsiteX1" fmla="*/ 1958340 w 1958340"/>
              <a:gd name="connsiteY1" fmla="*/ 0 h 289560"/>
              <a:gd name="connsiteX2" fmla="*/ 1958340 w 1958340"/>
              <a:gd name="connsiteY2" fmla="*/ 289560 h 289560"/>
              <a:gd name="connsiteX0" fmla="*/ 0 w 1958340"/>
              <a:gd name="connsiteY0" fmla="*/ 0 h 289560"/>
              <a:gd name="connsiteX1" fmla="*/ 1958340 w 1958340"/>
              <a:gd name="connsiteY1" fmla="*/ 0 h 289560"/>
              <a:gd name="connsiteX2" fmla="*/ 1958340 w 1958340"/>
              <a:gd name="connsiteY2" fmla="*/ 289560 h 289560"/>
              <a:gd name="connsiteX0" fmla="*/ 0 w 1958340"/>
              <a:gd name="connsiteY0" fmla="*/ 0 h 0"/>
              <a:gd name="connsiteX1" fmla="*/ 1958340 w 19583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8340">
                <a:moveTo>
                  <a:pt x="0" y="0"/>
                </a:moveTo>
                <a:lnTo>
                  <a:pt x="1958340" y="0"/>
                </a:lnTo>
              </a:path>
            </a:pathLst>
          </a:custGeom>
          <a:ln cap="rnd">
            <a:solidFill>
              <a:schemeClr val="accent1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hteck 20"/>
          <p:cNvSpPr/>
          <p:nvPr>
            <p:custDataLst>
              <p:tags r:id="rId4"/>
            </p:custDataLst>
          </p:nvPr>
        </p:nvSpPr>
        <p:spPr bwMode="gray">
          <a:xfrm>
            <a:off x="251521" y="1419622"/>
            <a:ext cx="5075882" cy="360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Ins="54000" bIns="46800" rtlCol="0" anchor="ctr" anchorCtr="0"/>
          <a:lstStyle/>
          <a:p>
            <a:pPr marL="3175" indent="-1588">
              <a:spcBef>
                <a:spcPts val="600"/>
              </a:spcBef>
              <a:buClr>
                <a:schemeClr val="accent2"/>
              </a:buClr>
              <a:tabLst>
                <a:tab pos="8343900" algn="r"/>
              </a:tabLst>
            </a:pPr>
            <a:r>
              <a:rPr lang="en-US" sz="1400" dirty="0">
                <a:solidFill>
                  <a:schemeClr val="tx1"/>
                </a:solidFill>
              </a:rPr>
              <a:t>ETERNUS DX200 S3</a:t>
            </a:r>
          </a:p>
        </p:txBody>
      </p:sp>
      <p:sp>
        <p:nvSpPr>
          <p:cNvPr id="27" name="Rechteck 26"/>
          <p:cNvSpPr/>
          <p:nvPr>
            <p:custDataLst>
              <p:tags r:id="rId5"/>
            </p:custDataLst>
          </p:nvPr>
        </p:nvSpPr>
        <p:spPr bwMode="gray">
          <a:xfrm>
            <a:off x="253446" y="1779662"/>
            <a:ext cx="5074638" cy="12601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46800" rtlCol="0" anchor="t" anchorCtr="0"/>
          <a:lstStyle/>
          <a:p>
            <a:pPr marL="228600" indent="-228600">
              <a:spcBef>
                <a:spcPts val="4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Время отклика всего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0.63</a:t>
            </a:r>
            <a:br>
              <a:rPr lang="en-US" sz="1400" dirty="0" smtClean="0">
                <a:solidFill>
                  <a:schemeClr val="tx1"/>
                </a:solidFill>
                <a:latin typeface="+mj-lt"/>
              </a:rPr>
            </a:br>
            <a:r>
              <a:rPr lang="ru-RU" sz="1400" dirty="0" err="1" smtClean="0">
                <a:solidFill>
                  <a:schemeClr val="tx1"/>
                </a:solidFill>
                <a:latin typeface="+mj-lt"/>
              </a:rPr>
              <a:t>мс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 при 100% загрузке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228600" indent="-228600">
              <a:spcBef>
                <a:spcPts val="4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Наивысшие показатели по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IOPS </a:t>
            </a:r>
          </a:p>
          <a:p>
            <a:pPr>
              <a:spcBef>
                <a:spcPts val="400"/>
              </a:spcBef>
              <a:buClr>
                <a:schemeClr val="accent2"/>
              </a:buClr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     среди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</a:rPr>
              <a:t>схд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 начального уровня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	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+mj-lt"/>
              </a:rPr>
            </a:b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ratio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of $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0.77/SPC-1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IOPS™</a:t>
            </a: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3419872" y="1815666"/>
            <a:ext cx="1962831" cy="559693"/>
          </a:xfrm>
          <a:prstGeom prst="rect">
            <a:avLst/>
          </a:prstGeom>
        </p:spPr>
      </p:pic>
      <p:sp>
        <p:nvSpPr>
          <p:cNvPr id="29" name="Rechteck 28"/>
          <p:cNvSpPr/>
          <p:nvPr>
            <p:custDataLst>
              <p:tags r:id="rId6"/>
            </p:custDataLst>
          </p:nvPr>
        </p:nvSpPr>
        <p:spPr bwMode="gray">
          <a:xfrm>
            <a:off x="251521" y="3075806"/>
            <a:ext cx="5075882" cy="360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Ins="54000" bIns="46800" rtlCol="0" anchor="ctr" anchorCtr="0"/>
          <a:lstStyle/>
          <a:p>
            <a:pPr marL="3175" indent="-1588">
              <a:spcBef>
                <a:spcPts val="600"/>
              </a:spcBef>
              <a:buClr>
                <a:schemeClr val="accent2"/>
              </a:buClr>
              <a:tabLst>
                <a:tab pos="8343900" algn="r"/>
              </a:tabLst>
            </a:pPr>
            <a:r>
              <a:rPr lang="en-US" sz="1400" dirty="0">
                <a:solidFill>
                  <a:schemeClr val="tx1"/>
                </a:solidFill>
              </a:rPr>
              <a:t>ETERNUS DX600 S3</a:t>
            </a:r>
          </a:p>
        </p:txBody>
      </p:sp>
      <p:sp>
        <p:nvSpPr>
          <p:cNvPr id="30" name="Rechteck 29"/>
          <p:cNvSpPr/>
          <p:nvPr>
            <p:custDataLst>
              <p:tags r:id="rId7"/>
            </p:custDataLst>
          </p:nvPr>
        </p:nvSpPr>
        <p:spPr bwMode="gray">
          <a:xfrm>
            <a:off x="253446" y="3435846"/>
            <a:ext cx="5074638" cy="12601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46800" rtlCol="0" anchor="t" anchorCtr="0"/>
          <a:lstStyle/>
          <a:p>
            <a:pPr marL="228600" indent="-228600">
              <a:spcBef>
                <a:spcPts val="4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Лучший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SPC-1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результат</a:t>
            </a:r>
          </a:p>
          <a:p>
            <a:pPr>
              <a:spcBef>
                <a:spcPts val="400"/>
              </a:spcBef>
              <a:buClr>
                <a:schemeClr val="accent2"/>
              </a:buClr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     среди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</a:rPr>
              <a:t>двухконтроллерных</a:t>
            </a:r>
            <a:endParaRPr lang="ru-RU" sz="1400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    массивов среднего уровня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228600" indent="-228600">
              <a:spcBef>
                <a:spcPts val="4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Время отклика всего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+mj-lt"/>
              </a:rPr>
            </a:b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0.61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</a:rPr>
              <a:t>мс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 при полной загрузке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3417251" y="3831890"/>
            <a:ext cx="1982841" cy="1020831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 bwMode="gray">
          <a:xfrm>
            <a:off x="4928880" y="4937125"/>
            <a:ext cx="3963600" cy="201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8084" y="2088616"/>
            <a:ext cx="3788664" cy="2100203"/>
          </a:xfrm>
          <a:prstGeom prst="rect">
            <a:avLst/>
          </a:prstGeom>
        </p:spPr>
      </p:pic>
      <p:sp>
        <p:nvSpPr>
          <p:cNvPr id="14" name="Rechteck 29"/>
          <p:cNvSpPr/>
          <p:nvPr>
            <p:custDataLst>
              <p:tags r:id="rId8"/>
            </p:custDataLst>
          </p:nvPr>
        </p:nvSpPr>
        <p:spPr bwMode="gray">
          <a:xfrm>
            <a:off x="5435414" y="4189985"/>
            <a:ext cx="3637086" cy="75165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46800" rtlCol="0" anchor="t" anchorCtr="0"/>
          <a:lstStyle/>
          <a:p>
            <a:pPr marL="87313" indent="-87313">
              <a:spcBef>
                <a:spcPts val="400"/>
              </a:spcBef>
              <a:buClr>
                <a:schemeClr val="accent2"/>
              </a:buClr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* Results are current as of July 25, 2014 and available at :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+mj-lt"/>
                <a:hlinkClick r:id="rId16"/>
              </a:rPr>
              <a:t>http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j-lt"/>
                <a:hlinkClick r:id="rId16"/>
              </a:rPr>
              <a:t>://www.storageperformance.org/results/benchmark_results_spc1_active/#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+mj-lt"/>
                <a:hlinkClick r:id="rId16"/>
              </a:rPr>
              <a:t>fujitsu_spc1</a:t>
            </a:r>
            <a:endParaRPr lang="en-US" sz="8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400"/>
              </a:spcBef>
              <a:buClr>
                <a:schemeClr val="accent2"/>
              </a:buClr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**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Input/Output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performance per second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717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Objekt 4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77135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think-cell Folie" r:id="rId29" imgW="360" imgH="360" progId="">
                  <p:embed/>
                </p:oleObj>
              </mc:Choice>
              <mc:Fallback>
                <p:oleObj name="think-cell Folie" r:id="rId2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gray"/>
        <p:txBody>
          <a:bodyPr/>
          <a:lstStyle/>
          <a:p>
            <a:r>
              <a:rPr lang="en-US" dirty="0" smtClean="0"/>
              <a:t>ETERNUS DX </a:t>
            </a:r>
            <a:r>
              <a:rPr lang="ru-RU" dirty="0" smtClean="0"/>
              <a:t> обеспечивает сокращение затрат, связанных с увеличением объема данных</a:t>
            </a:r>
            <a:endParaRPr lang="ru-RU" dirty="0"/>
          </a:p>
        </p:txBody>
      </p:sp>
      <p:grpSp>
        <p:nvGrpSpPr>
          <p:cNvPr id="3" name="Gruppieren 2"/>
          <p:cNvGrpSpPr/>
          <p:nvPr>
            <p:custDataLst>
              <p:tags r:id="rId4"/>
            </p:custDataLst>
          </p:nvPr>
        </p:nvGrpSpPr>
        <p:grpSpPr bwMode="gray">
          <a:xfrm>
            <a:off x="251520" y="1059582"/>
            <a:ext cx="5112882" cy="3744416"/>
            <a:chOff x="251520" y="1059582"/>
            <a:chExt cx="5112882" cy="3744416"/>
          </a:xfrm>
        </p:grpSpPr>
        <p:sp>
          <p:nvSpPr>
            <p:cNvPr id="14" name="Rechteck 13"/>
            <p:cNvSpPr/>
            <p:nvPr>
              <p:custDataLst>
                <p:tags r:id="rId19"/>
              </p:custDataLst>
            </p:nvPr>
          </p:nvSpPr>
          <p:spPr bwMode="gray">
            <a:xfrm>
              <a:off x="251520" y="1059582"/>
              <a:ext cx="5112000" cy="360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r>
                <a:rPr lang="ru-RU" sz="1200" dirty="0" smtClean="0">
                  <a:solidFill>
                    <a:srgbClr val="FF0000"/>
                  </a:solidFill>
                  <a:latin typeface="+mj-lt"/>
                </a:rPr>
                <a:t>Экстремальные возможности для масштабирования емкости</a:t>
              </a:r>
              <a:endParaRPr lang="ru-RU" sz="12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6" name="Rechteck 15"/>
            <p:cNvSpPr/>
            <p:nvPr>
              <p:custDataLst>
                <p:tags r:id="rId20"/>
              </p:custDataLst>
            </p:nvPr>
          </p:nvSpPr>
          <p:spPr bwMode="gray">
            <a:xfrm>
              <a:off x="251520" y="1491694"/>
              <a:ext cx="5112000" cy="576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marL="288000" indent="-288000">
                <a:spcBef>
                  <a:spcPts val="200"/>
                </a:spcBef>
                <a:buClr>
                  <a:schemeClr val="accent2"/>
                </a:buClr>
                <a:buFont typeface="Wingdings" panose="05000000000000000000" pitchFamily="2" charset="2"/>
                <a:buChar char=""/>
              </a:pPr>
              <a:r>
                <a:rPr lang="ru-RU" sz="1200" dirty="0" smtClean="0">
                  <a:solidFill>
                    <a:schemeClr val="tx1"/>
                  </a:solidFill>
                  <a:latin typeface="+mj-lt"/>
                </a:rPr>
                <a:t>Отсутствие незапланированных миграций в течение всего срока службы системы</a:t>
              </a:r>
            </a:p>
            <a:p>
              <a:pPr marL="288000" indent="-288000">
                <a:spcBef>
                  <a:spcPts val="200"/>
                </a:spcBef>
                <a:buClr>
                  <a:schemeClr val="accent2"/>
                </a:buClr>
                <a:buFont typeface="Wingdings" panose="05000000000000000000" pitchFamily="2" charset="2"/>
                <a:buChar char=""/>
              </a:pPr>
              <a:r>
                <a:rPr lang="ru-RU" sz="1200" dirty="0" smtClean="0">
                  <a:solidFill>
                    <a:schemeClr val="tx1"/>
                  </a:solidFill>
                  <a:latin typeface="+mj-lt"/>
                </a:rPr>
                <a:t>Исключение избыточного выделения ресурсов </a:t>
              </a:r>
            </a:p>
          </p:txBody>
        </p:sp>
        <p:sp>
          <p:nvSpPr>
            <p:cNvPr id="17" name="Freihandform 16"/>
            <p:cNvSpPr/>
            <p:nvPr>
              <p:custDataLst>
                <p:tags r:id="rId21"/>
              </p:custDataLst>
            </p:nvPr>
          </p:nvSpPr>
          <p:spPr bwMode="gray">
            <a:xfrm>
              <a:off x="252402" y="3039802"/>
              <a:ext cx="5112000" cy="0"/>
            </a:xfrm>
            <a:custGeom>
              <a:avLst/>
              <a:gdLst>
                <a:gd name="connsiteX0" fmla="*/ 0 w 1958340"/>
                <a:gd name="connsiteY0" fmla="*/ 0 h 289560"/>
                <a:gd name="connsiteX1" fmla="*/ 1958340 w 1958340"/>
                <a:gd name="connsiteY1" fmla="*/ 0 h 289560"/>
                <a:gd name="connsiteX2" fmla="*/ 1958340 w 1958340"/>
                <a:gd name="connsiteY2" fmla="*/ 289560 h 289560"/>
                <a:gd name="connsiteX0" fmla="*/ 0 w 1958340"/>
                <a:gd name="connsiteY0" fmla="*/ 0 h 289560"/>
                <a:gd name="connsiteX1" fmla="*/ 1958340 w 1958340"/>
                <a:gd name="connsiteY1" fmla="*/ 0 h 289560"/>
                <a:gd name="connsiteX2" fmla="*/ 1958340 w 1958340"/>
                <a:gd name="connsiteY2" fmla="*/ 289560 h 289560"/>
                <a:gd name="connsiteX0" fmla="*/ 0 w 1958340"/>
                <a:gd name="connsiteY0" fmla="*/ 0 h 0"/>
                <a:gd name="connsiteX1" fmla="*/ 1958340 w 195834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8340">
                  <a:moveTo>
                    <a:pt x="0" y="0"/>
                  </a:moveTo>
                  <a:lnTo>
                    <a:pt x="1958340" y="0"/>
                  </a:lnTo>
                </a:path>
              </a:pathLst>
            </a:custGeom>
            <a:ln cap="rnd">
              <a:solidFill>
                <a:schemeClr val="accent1"/>
              </a:solidFill>
              <a:prstDash val="sysDot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" name="Rechteck 17"/>
            <p:cNvSpPr/>
            <p:nvPr>
              <p:custDataLst>
                <p:tags r:id="rId22"/>
              </p:custDataLst>
            </p:nvPr>
          </p:nvSpPr>
          <p:spPr bwMode="gray">
            <a:xfrm>
              <a:off x="251520" y="2643758"/>
              <a:ext cx="5112000" cy="360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r>
                <a:rPr lang="ru-RU" sz="1200" dirty="0" smtClean="0">
                  <a:solidFill>
                    <a:srgbClr val="FF0000"/>
                  </a:solidFill>
                  <a:latin typeface="+mj-lt"/>
                </a:rPr>
                <a:t>Гибкое масштабирование емкости</a:t>
              </a:r>
              <a:endParaRPr lang="ru-RU" sz="12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9" name="Rechteck 18"/>
            <p:cNvSpPr/>
            <p:nvPr>
              <p:custDataLst>
                <p:tags r:id="rId23"/>
              </p:custDataLst>
            </p:nvPr>
          </p:nvSpPr>
          <p:spPr bwMode="gray">
            <a:xfrm>
              <a:off x="251520" y="3075870"/>
              <a:ext cx="5112000" cy="576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marL="288000" indent="-288000">
                <a:spcBef>
                  <a:spcPts val="200"/>
                </a:spcBef>
                <a:buClr>
                  <a:schemeClr val="accent2"/>
                </a:buClr>
                <a:buFont typeface="Wingdings" panose="05000000000000000000" pitchFamily="2" charset="2"/>
                <a:buChar char=""/>
              </a:pPr>
              <a:r>
                <a:rPr lang="ru-RU" sz="1200" dirty="0" smtClean="0">
                  <a:solidFill>
                    <a:schemeClr val="tx1"/>
                  </a:solidFill>
                  <a:latin typeface="+mj-lt"/>
                </a:rPr>
                <a:t>Отсутствие больших начальных инвестиций</a:t>
              </a:r>
              <a:endParaRPr lang="ru-RU" sz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Freihandform 19"/>
            <p:cNvSpPr/>
            <p:nvPr>
              <p:custDataLst>
                <p:tags r:id="rId24"/>
              </p:custDataLst>
            </p:nvPr>
          </p:nvSpPr>
          <p:spPr bwMode="gray">
            <a:xfrm>
              <a:off x="252402" y="4191994"/>
              <a:ext cx="5112000" cy="0"/>
            </a:xfrm>
            <a:custGeom>
              <a:avLst/>
              <a:gdLst>
                <a:gd name="connsiteX0" fmla="*/ 0 w 1958340"/>
                <a:gd name="connsiteY0" fmla="*/ 0 h 289560"/>
                <a:gd name="connsiteX1" fmla="*/ 1958340 w 1958340"/>
                <a:gd name="connsiteY1" fmla="*/ 0 h 289560"/>
                <a:gd name="connsiteX2" fmla="*/ 1958340 w 1958340"/>
                <a:gd name="connsiteY2" fmla="*/ 289560 h 289560"/>
                <a:gd name="connsiteX0" fmla="*/ 0 w 1958340"/>
                <a:gd name="connsiteY0" fmla="*/ 0 h 289560"/>
                <a:gd name="connsiteX1" fmla="*/ 1958340 w 1958340"/>
                <a:gd name="connsiteY1" fmla="*/ 0 h 289560"/>
                <a:gd name="connsiteX2" fmla="*/ 1958340 w 1958340"/>
                <a:gd name="connsiteY2" fmla="*/ 289560 h 289560"/>
                <a:gd name="connsiteX0" fmla="*/ 0 w 1958340"/>
                <a:gd name="connsiteY0" fmla="*/ 0 h 0"/>
                <a:gd name="connsiteX1" fmla="*/ 1958340 w 195834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8340">
                  <a:moveTo>
                    <a:pt x="0" y="0"/>
                  </a:moveTo>
                  <a:lnTo>
                    <a:pt x="1958340" y="0"/>
                  </a:lnTo>
                </a:path>
              </a:pathLst>
            </a:custGeom>
            <a:ln cap="rnd">
              <a:solidFill>
                <a:schemeClr val="accent1"/>
              </a:solidFill>
              <a:prstDash val="sysDot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Rechteck 20"/>
            <p:cNvSpPr/>
            <p:nvPr>
              <p:custDataLst>
                <p:tags r:id="rId25"/>
              </p:custDataLst>
            </p:nvPr>
          </p:nvSpPr>
          <p:spPr bwMode="gray">
            <a:xfrm>
              <a:off x="251520" y="3795950"/>
              <a:ext cx="5112000" cy="360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r>
                <a:rPr lang="ru-RU" sz="1200" dirty="0" smtClean="0">
                  <a:solidFill>
                    <a:srgbClr val="FF0000"/>
                  </a:solidFill>
                  <a:latin typeface="+mj-lt"/>
                </a:rPr>
                <a:t>Масштабируемость и высочайшая производительность</a:t>
              </a:r>
              <a:endParaRPr lang="ru-RU" sz="12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Rechteck 21"/>
            <p:cNvSpPr/>
            <p:nvPr>
              <p:custDataLst>
                <p:tags r:id="rId26"/>
              </p:custDataLst>
            </p:nvPr>
          </p:nvSpPr>
          <p:spPr bwMode="gray">
            <a:xfrm>
              <a:off x="251520" y="4227998"/>
              <a:ext cx="5112000" cy="576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marL="288000" indent="-288000">
                <a:spcBef>
                  <a:spcPts val="200"/>
                </a:spcBef>
                <a:buClr>
                  <a:schemeClr val="accent2"/>
                </a:buClr>
                <a:buFont typeface="Wingdings" panose="05000000000000000000" pitchFamily="2" charset="2"/>
                <a:buChar char=""/>
              </a:pPr>
              <a:r>
                <a:rPr lang="ru-RU" sz="1200" dirty="0" smtClean="0">
                  <a:solidFill>
                    <a:schemeClr val="tx1"/>
                  </a:solidFill>
                  <a:latin typeface="+mj-lt"/>
                </a:rPr>
                <a:t>Более высокая степень использования системных ресурсов</a:t>
              </a:r>
            </a:p>
            <a:p>
              <a:pPr marL="288000" indent="-288000">
                <a:spcBef>
                  <a:spcPts val="200"/>
                </a:spcBef>
                <a:buClr>
                  <a:schemeClr val="accent2"/>
                </a:buClr>
                <a:buFont typeface="Wingdings" panose="05000000000000000000" pitchFamily="2" charset="2"/>
                <a:buChar char=""/>
              </a:pPr>
              <a:r>
                <a:rPr lang="ru-RU" sz="1200" dirty="0" smtClean="0">
                  <a:solidFill>
                    <a:schemeClr val="tx1"/>
                  </a:solidFill>
                  <a:latin typeface="+mj-lt"/>
                </a:rPr>
                <a:t>Более высокая степень консолидации ресурсов хранения данных</a:t>
              </a:r>
              <a:endParaRPr lang="ru-RU" sz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5" name="Freihandform 14"/>
            <p:cNvSpPr/>
            <p:nvPr>
              <p:custDataLst>
                <p:tags r:id="rId27"/>
              </p:custDataLst>
            </p:nvPr>
          </p:nvSpPr>
          <p:spPr bwMode="gray">
            <a:xfrm>
              <a:off x="252402" y="1455562"/>
              <a:ext cx="5112000" cy="0"/>
            </a:xfrm>
            <a:custGeom>
              <a:avLst/>
              <a:gdLst>
                <a:gd name="connsiteX0" fmla="*/ 0 w 1958340"/>
                <a:gd name="connsiteY0" fmla="*/ 0 h 289560"/>
                <a:gd name="connsiteX1" fmla="*/ 1958340 w 1958340"/>
                <a:gd name="connsiteY1" fmla="*/ 0 h 289560"/>
                <a:gd name="connsiteX2" fmla="*/ 1958340 w 1958340"/>
                <a:gd name="connsiteY2" fmla="*/ 289560 h 289560"/>
                <a:gd name="connsiteX0" fmla="*/ 0 w 1958340"/>
                <a:gd name="connsiteY0" fmla="*/ 0 h 289560"/>
                <a:gd name="connsiteX1" fmla="*/ 1958340 w 1958340"/>
                <a:gd name="connsiteY1" fmla="*/ 0 h 289560"/>
                <a:gd name="connsiteX2" fmla="*/ 1958340 w 1958340"/>
                <a:gd name="connsiteY2" fmla="*/ 289560 h 289560"/>
                <a:gd name="connsiteX0" fmla="*/ 0 w 1958340"/>
                <a:gd name="connsiteY0" fmla="*/ 0 h 0"/>
                <a:gd name="connsiteX1" fmla="*/ 1958340 w 195834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8340">
                  <a:moveTo>
                    <a:pt x="0" y="0"/>
                  </a:moveTo>
                  <a:lnTo>
                    <a:pt x="1958340" y="0"/>
                  </a:lnTo>
                </a:path>
              </a:pathLst>
            </a:custGeom>
            <a:ln cap="rnd">
              <a:solidFill>
                <a:schemeClr val="accent1"/>
              </a:solidFill>
              <a:prstDash val="sysDot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9" name="Gruppieren 28"/>
          <p:cNvGrpSpPr/>
          <p:nvPr>
            <p:custDataLst>
              <p:tags r:id="rId5"/>
            </p:custDataLst>
          </p:nvPr>
        </p:nvGrpSpPr>
        <p:grpSpPr bwMode="gray">
          <a:xfrm>
            <a:off x="6786208" y="1743658"/>
            <a:ext cx="1764000" cy="1764000"/>
            <a:chOff x="6840252" y="1959682"/>
            <a:chExt cx="1764000" cy="1764000"/>
          </a:xfrm>
        </p:grpSpPr>
        <p:sp>
          <p:nvSpPr>
            <p:cNvPr id="30" name="Ellipse 29"/>
            <p:cNvSpPr/>
            <p:nvPr>
              <p:custDataLst>
                <p:tags r:id="rId14"/>
              </p:custDataLst>
            </p:nvPr>
          </p:nvSpPr>
          <p:spPr bwMode="gray">
            <a:xfrm>
              <a:off x="6840252" y="1959682"/>
              <a:ext cx="1764000" cy="1764000"/>
            </a:xfrm>
            <a:prstGeom prst="ellipse">
              <a:avLst/>
            </a:prstGeom>
            <a:solidFill>
              <a:schemeClr val="bg1"/>
            </a:solidFill>
            <a:ln w="6350" cap="rnd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Ellipse 30"/>
            <p:cNvSpPr/>
            <p:nvPr>
              <p:custDataLst>
                <p:tags r:id="rId15"/>
              </p:custDataLst>
            </p:nvPr>
          </p:nvSpPr>
          <p:spPr bwMode="gray">
            <a:xfrm>
              <a:off x="6894252" y="2013682"/>
              <a:ext cx="1656000" cy="1656000"/>
            </a:xfrm>
            <a:prstGeom prst="ellipse">
              <a:avLst/>
            </a:prstGeom>
            <a:solidFill>
              <a:schemeClr val="bg1"/>
            </a:solidFill>
            <a:ln w="6350" cap="rnd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2" name="Ellipse 31"/>
            <p:cNvSpPr/>
            <p:nvPr>
              <p:custDataLst>
                <p:tags r:id="rId16"/>
              </p:custDataLst>
            </p:nvPr>
          </p:nvSpPr>
          <p:spPr bwMode="gray">
            <a:xfrm>
              <a:off x="6948252" y="2067682"/>
              <a:ext cx="1548000" cy="1548000"/>
            </a:xfrm>
            <a:prstGeom prst="ellipse">
              <a:avLst/>
            </a:prstGeom>
            <a:solidFill>
              <a:schemeClr val="bg1"/>
            </a:solidFill>
            <a:ln w="6350" cap="rnd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Ellipse 76"/>
            <p:cNvSpPr/>
            <p:nvPr>
              <p:custDataLst>
                <p:tags r:id="rId17"/>
              </p:custDataLst>
            </p:nvPr>
          </p:nvSpPr>
          <p:spPr bwMode="gray">
            <a:xfrm>
              <a:off x="7002252" y="2121682"/>
              <a:ext cx="1440000" cy="1440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396000" rIns="0" bIns="0" rtlCol="0" anchor="t" anchorCtr="0"/>
            <a:lstStyle/>
            <a:p>
              <a:pPr algn="ctr"/>
              <a:r>
                <a:rPr lang="ru-RU" sz="1200" dirty="0" smtClean="0">
                  <a:solidFill>
                    <a:schemeClr val="bg1"/>
                  </a:solidFill>
                  <a:latin typeface="+mj-lt"/>
                </a:rPr>
                <a:t>ЭКОНОМИЯ</a:t>
              </a:r>
              <a:endParaRPr lang="ru-RU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Freeform 3"/>
            <p:cNvSpPr>
              <a:spLocks/>
            </p:cNvSpPr>
            <p:nvPr>
              <p:custDataLst>
                <p:tags r:id="rId18"/>
              </p:custDataLst>
            </p:nvPr>
          </p:nvSpPr>
          <p:spPr bwMode="gray">
            <a:xfrm rot="900000" flipV="1">
              <a:off x="7461912" y="2343894"/>
              <a:ext cx="520680" cy="411408"/>
            </a:xfrm>
            <a:custGeom>
              <a:avLst/>
              <a:gdLst/>
              <a:ahLst/>
              <a:cxnLst>
                <a:cxn ang="0">
                  <a:pos x="930" y="289"/>
                </a:cxn>
                <a:cxn ang="0">
                  <a:pos x="826" y="328"/>
                </a:cxn>
                <a:cxn ang="0">
                  <a:pos x="0" y="21"/>
                </a:cxn>
                <a:cxn ang="0">
                  <a:pos x="658" y="377"/>
                </a:cxn>
                <a:cxn ang="0">
                  <a:pos x="516" y="398"/>
                </a:cxn>
                <a:cxn ang="0">
                  <a:pos x="812" y="516"/>
                </a:cxn>
                <a:cxn ang="0">
                  <a:pos x="930" y="289"/>
                </a:cxn>
              </a:cxnLst>
              <a:rect l="0" t="0" r="r" b="b"/>
              <a:pathLst>
                <a:path w="932" h="516">
                  <a:moveTo>
                    <a:pt x="930" y="289"/>
                  </a:moveTo>
                  <a:cubicBezTo>
                    <a:pt x="929" y="290"/>
                    <a:pt x="829" y="328"/>
                    <a:pt x="826" y="328"/>
                  </a:cubicBezTo>
                  <a:cubicBezTo>
                    <a:pt x="634" y="91"/>
                    <a:pt x="408" y="0"/>
                    <a:pt x="0" y="21"/>
                  </a:cubicBezTo>
                  <a:cubicBezTo>
                    <a:pt x="314" y="31"/>
                    <a:pt x="506" y="134"/>
                    <a:pt x="658" y="377"/>
                  </a:cubicBezTo>
                  <a:cubicBezTo>
                    <a:pt x="662" y="380"/>
                    <a:pt x="523" y="394"/>
                    <a:pt x="516" y="398"/>
                  </a:cubicBezTo>
                  <a:cubicBezTo>
                    <a:pt x="678" y="455"/>
                    <a:pt x="812" y="516"/>
                    <a:pt x="812" y="516"/>
                  </a:cubicBezTo>
                  <a:cubicBezTo>
                    <a:pt x="812" y="516"/>
                    <a:pt x="932" y="289"/>
                    <a:pt x="930" y="289"/>
                  </a:cubicBez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5" name="Gruppieren 60"/>
          <p:cNvGrpSpPr/>
          <p:nvPr>
            <p:custDataLst>
              <p:tags r:id="rId6"/>
            </p:custDataLst>
          </p:nvPr>
        </p:nvGrpSpPr>
        <p:grpSpPr bwMode="gray">
          <a:xfrm>
            <a:off x="5868144" y="2931790"/>
            <a:ext cx="206306" cy="224084"/>
            <a:chOff x="3203814" y="3933070"/>
            <a:chExt cx="198886" cy="216024"/>
          </a:xfrm>
          <a:solidFill>
            <a:schemeClr val="bg2"/>
          </a:solidFill>
          <a:effectLst/>
        </p:grpSpPr>
        <p:sp>
          <p:nvSpPr>
            <p:cNvPr id="46" name="Eingekerbter Richtungspfeil 45"/>
            <p:cNvSpPr/>
            <p:nvPr/>
          </p:nvSpPr>
          <p:spPr bwMode="gray">
            <a:xfrm>
              <a:off x="3203814" y="3933070"/>
              <a:ext cx="110495" cy="216024"/>
            </a:xfrm>
            <a:prstGeom prst="chevron">
              <a:avLst>
                <a:gd name="adj" fmla="val 4871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ctr">
                <a:defRPr/>
              </a:pPr>
              <a:endParaRPr kumimoji="1" lang="ru-RU">
                <a:solidFill>
                  <a:srgbClr val="000000"/>
                </a:solidFill>
                <a:latin typeface="MS UI Gothic"/>
                <a:ea typeface="MS UI Gothic"/>
                <a:cs typeface="MS UI Gothic"/>
              </a:endParaRPr>
            </a:p>
          </p:txBody>
        </p:sp>
        <p:sp>
          <p:nvSpPr>
            <p:cNvPr id="48" name="Eingekerbter Richtungspfeil 47"/>
            <p:cNvSpPr/>
            <p:nvPr/>
          </p:nvSpPr>
          <p:spPr bwMode="gray">
            <a:xfrm>
              <a:off x="3314311" y="3950220"/>
              <a:ext cx="88389" cy="176777"/>
            </a:xfrm>
            <a:prstGeom prst="chevron">
              <a:avLst>
                <a:gd name="adj" fmla="val 4871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ctr">
                <a:defRPr/>
              </a:pPr>
              <a:endParaRPr kumimoji="1" lang="ru-RU">
                <a:solidFill>
                  <a:srgbClr val="000000"/>
                </a:solidFill>
                <a:latin typeface="MS UI Gothic"/>
                <a:ea typeface="MS UI Gothic"/>
                <a:cs typeface="MS UI Gothic"/>
              </a:endParaRPr>
            </a:p>
          </p:txBody>
        </p:sp>
      </p:grpSp>
      <p:grpSp>
        <p:nvGrpSpPr>
          <p:cNvPr id="49" name="Gruppieren 60"/>
          <p:cNvGrpSpPr/>
          <p:nvPr>
            <p:custDataLst>
              <p:tags r:id="rId7"/>
            </p:custDataLst>
          </p:nvPr>
        </p:nvGrpSpPr>
        <p:grpSpPr bwMode="gray">
          <a:xfrm>
            <a:off x="5868144" y="1447566"/>
            <a:ext cx="206306" cy="224084"/>
            <a:chOff x="3203814" y="3933070"/>
            <a:chExt cx="198886" cy="216024"/>
          </a:xfrm>
          <a:solidFill>
            <a:schemeClr val="bg2"/>
          </a:solidFill>
          <a:effectLst/>
        </p:grpSpPr>
        <p:sp>
          <p:nvSpPr>
            <p:cNvPr id="53" name="Eingekerbter Richtungspfeil 52"/>
            <p:cNvSpPr/>
            <p:nvPr/>
          </p:nvSpPr>
          <p:spPr bwMode="gray">
            <a:xfrm>
              <a:off x="3203814" y="3933070"/>
              <a:ext cx="110495" cy="216024"/>
            </a:xfrm>
            <a:prstGeom prst="chevron">
              <a:avLst>
                <a:gd name="adj" fmla="val 4871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ctr">
                <a:defRPr/>
              </a:pPr>
              <a:endParaRPr kumimoji="1" lang="ru-RU">
                <a:solidFill>
                  <a:srgbClr val="000000"/>
                </a:solidFill>
                <a:latin typeface="MS UI Gothic"/>
                <a:ea typeface="MS UI Gothic"/>
                <a:cs typeface="MS UI Gothic"/>
              </a:endParaRPr>
            </a:p>
          </p:txBody>
        </p:sp>
        <p:sp>
          <p:nvSpPr>
            <p:cNvPr id="54" name="Eingekerbter Richtungspfeil 53"/>
            <p:cNvSpPr/>
            <p:nvPr/>
          </p:nvSpPr>
          <p:spPr bwMode="gray">
            <a:xfrm>
              <a:off x="3314311" y="3950220"/>
              <a:ext cx="88389" cy="176777"/>
            </a:xfrm>
            <a:prstGeom prst="chevron">
              <a:avLst>
                <a:gd name="adj" fmla="val 4871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ctr">
                <a:defRPr/>
              </a:pPr>
              <a:endParaRPr kumimoji="1" lang="ru-RU">
                <a:solidFill>
                  <a:srgbClr val="000000"/>
                </a:solidFill>
                <a:latin typeface="MS UI Gothic"/>
                <a:ea typeface="MS UI Gothic"/>
                <a:cs typeface="MS UI Gothic"/>
              </a:endParaRPr>
            </a:p>
          </p:txBody>
        </p:sp>
      </p:grpSp>
      <p:grpSp>
        <p:nvGrpSpPr>
          <p:cNvPr id="55" name="Gruppieren 60"/>
          <p:cNvGrpSpPr/>
          <p:nvPr>
            <p:custDataLst>
              <p:tags r:id="rId8"/>
            </p:custDataLst>
          </p:nvPr>
        </p:nvGrpSpPr>
        <p:grpSpPr bwMode="gray">
          <a:xfrm>
            <a:off x="5868144" y="3967846"/>
            <a:ext cx="206306" cy="224084"/>
            <a:chOff x="3203814" y="3898361"/>
            <a:chExt cx="198886" cy="216024"/>
          </a:xfrm>
          <a:solidFill>
            <a:schemeClr val="bg2"/>
          </a:solidFill>
          <a:effectLst/>
        </p:grpSpPr>
        <p:sp>
          <p:nvSpPr>
            <p:cNvPr id="56" name="Eingekerbter Richtungspfeil 55"/>
            <p:cNvSpPr/>
            <p:nvPr/>
          </p:nvSpPr>
          <p:spPr bwMode="gray">
            <a:xfrm>
              <a:off x="3203814" y="3898361"/>
              <a:ext cx="110495" cy="216024"/>
            </a:xfrm>
            <a:prstGeom prst="chevron">
              <a:avLst>
                <a:gd name="adj" fmla="val 4871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ctr">
                <a:defRPr/>
              </a:pPr>
              <a:endParaRPr kumimoji="1" lang="ru-RU">
                <a:solidFill>
                  <a:srgbClr val="000000"/>
                </a:solidFill>
                <a:latin typeface="MS UI Gothic"/>
                <a:ea typeface="MS UI Gothic"/>
                <a:cs typeface="MS UI Gothic"/>
              </a:endParaRPr>
            </a:p>
          </p:txBody>
        </p:sp>
        <p:sp>
          <p:nvSpPr>
            <p:cNvPr id="57" name="Eingekerbter Richtungspfeil 56"/>
            <p:cNvSpPr/>
            <p:nvPr/>
          </p:nvSpPr>
          <p:spPr bwMode="gray">
            <a:xfrm>
              <a:off x="3314311" y="3915511"/>
              <a:ext cx="88389" cy="176777"/>
            </a:xfrm>
            <a:prstGeom prst="chevron">
              <a:avLst>
                <a:gd name="adj" fmla="val 4871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ctr">
                <a:defRPr/>
              </a:pPr>
              <a:endParaRPr kumimoji="1" lang="ru-RU">
                <a:solidFill>
                  <a:srgbClr val="000000"/>
                </a:solidFill>
                <a:latin typeface="MS UI Gothic"/>
                <a:ea typeface="MS UI Gothic"/>
                <a:cs typeface="MS UI Gothic"/>
              </a:endParaRPr>
            </a:p>
          </p:txBody>
        </p:sp>
      </p:grpSp>
      <p:sp>
        <p:nvSpPr>
          <p:cNvPr id="35" name="Freeform 42"/>
          <p:cNvSpPr>
            <a:spLocks noEditPoints="1"/>
          </p:cNvSpPr>
          <p:nvPr>
            <p:custDataLst>
              <p:tags r:id="rId9"/>
            </p:custDataLst>
          </p:nvPr>
        </p:nvSpPr>
        <p:spPr bwMode="gray">
          <a:xfrm>
            <a:off x="4968044" y="1167594"/>
            <a:ext cx="288925" cy="288925"/>
          </a:xfrm>
          <a:custGeom>
            <a:avLst/>
            <a:gdLst>
              <a:gd name="T0" fmla="*/ 21 w 182"/>
              <a:gd name="T1" fmla="*/ 41 h 182"/>
              <a:gd name="T2" fmla="*/ 0 w 182"/>
              <a:gd name="T3" fmla="*/ 62 h 182"/>
              <a:gd name="T4" fmla="*/ 0 w 182"/>
              <a:gd name="T5" fmla="*/ 0 h 182"/>
              <a:gd name="T6" fmla="*/ 62 w 182"/>
              <a:gd name="T7" fmla="*/ 0 h 182"/>
              <a:gd name="T8" fmla="*/ 41 w 182"/>
              <a:gd name="T9" fmla="*/ 21 h 182"/>
              <a:gd name="T10" fmla="*/ 74 w 182"/>
              <a:gd name="T11" fmla="*/ 56 h 182"/>
              <a:gd name="T12" fmla="*/ 55 w 182"/>
              <a:gd name="T13" fmla="*/ 74 h 182"/>
              <a:gd name="T14" fmla="*/ 21 w 182"/>
              <a:gd name="T15" fmla="*/ 41 h 182"/>
              <a:gd name="T16" fmla="*/ 74 w 182"/>
              <a:gd name="T17" fmla="*/ 127 h 182"/>
              <a:gd name="T18" fmla="*/ 41 w 182"/>
              <a:gd name="T19" fmla="*/ 160 h 182"/>
              <a:gd name="T20" fmla="*/ 62 w 182"/>
              <a:gd name="T21" fmla="*/ 182 h 182"/>
              <a:gd name="T22" fmla="*/ 0 w 182"/>
              <a:gd name="T23" fmla="*/ 182 h 182"/>
              <a:gd name="T24" fmla="*/ 0 w 182"/>
              <a:gd name="T25" fmla="*/ 120 h 182"/>
              <a:gd name="T26" fmla="*/ 21 w 182"/>
              <a:gd name="T27" fmla="*/ 141 h 182"/>
              <a:gd name="T28" fmla="*/ 55 w 182"/>
              <a:gd name="T29" fmla="*/ 108 h 182"/>
              <a:gd name="T30" fmla="*/ 74 w 182"/>
              <a:gd name="T31" fmla="*/ 127 h 182"/>
              <a:gd name="T32" fmla="*/ 108 w 182"/>
              <a:gd name="T33" fmla="*/ 56 h 182"/>
              <a:gd name="T34" fmla="*/ 141 w 182"/>
              <a:gd name="T35" fmla="*/ 21 h 182"/>
              <a:gd name="T36" fmla="*/ 120 w 182"/>
              <a:gd name="T37" fmla="*/ 0 h 182"/>
              <a:gd name="T38" fmla="*/ 182 w 182"/>
              <a:gd name="T39" fmla="*/ 0 h 182"/>
              <a:gd name="T40" fmla="*/ 182 w 182"/>
              <a:gd name="T41" fmla="*/ 62 h 182"/>
              <a:gd name="T42" fmla="*/ 161 w 182"/>
              <a:gd name="T43" fmla="*/ 41 h 182"/>
              <a:gd name="T44" fmla="*/ 127 w 182"/>
              <a:gd name="T45" fmla="*/ 74 h 182"/>
              <a:gd name="T46" fmla="*/ 108 w 182"/>
              <a:gd name="T47" fmla="*/ 56 h 182"/>
              <a:gd name="T48" fmla="*/ 182 w 182"/>
              <a:gd name="T49" fmla="*/ 120 h 182"/>
              <a:gd name="T50" fmla="*/ 182 w 182"/>
              <a:gd name="T51" fmla="*/ 182 h 182"/>
              <a:gd name="T52" fmla="*/ 120 w 182"/>
              <a:gd name="T53" fmla="*/ 182 h 182"/>
              <a:gd name="T54" fmla="*/ 141 w 182"/>
              <a:gd name="T55" fmla="*/ 160 h 182"/>
              <a:gd name="T56" fmla="*/ 108 w 182"/>
              <a:gd name="T57" fmla="*/ 127 h 182"/>
              <a:gd name="T58" fmla="*/ 127 w 182"/>
              <a:gd name="T59" fmla="*/ 108 h 182"/>
              <a:gd name="T60" fmla="*/ 161 w 182"/>
              <a:gd name="T61" fmla="*/ 141 h 182"/>
              <a:gd name="T62" fmla="*/ 182 w 182"/>
              <a:gd name="T63" fmla="*/ 120 h 18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82" h="182">
                <a:moveTo>
                  <a:pt x="21" y="41"/>
                </a:moveTo>
                <a:lnTo>
                  <a:pt x="0" y="62"/>
                </a:lnTo>
                <a:lnTo>
                  <a:pt x="0" y="0"/>
                </a:lnTo>
                <a:lnTo>
                  <a:pt x="62" y="0"/>
                </a:lnTo>
                <a:lnTo>
                  <a:pt x="41" y="21"/>
                </a:lnTo>
                <a:lnTo>
                  <a:pt x="74" y="56"/>
                </a:lnTo>
                <a:lnTo>
                  <a:pt x="55" y="74"/>
                </a:lnTo>
                <a:lnTo>
                  <a:pt x="21" y="41"/>
                </a:lnTo>
                <a:close/>
                <a:moveTo>
                  <a:pt x="74" y="127"/>
                </a:moveTo>
                <a:lnTo>
                  <a:pt x="41" y="160"/>
                </a:lnTo>
                <a:lnTo>
                  <a:pt x="62" y="182"/>
                </a:lnTo>
                <a:lnTo>
                  <a:pt x="0" y="182"/>
                </a:lnTo>
                <a:lnTo>
                  <a:pt x="0" y="120"/>
                </a:lnTo>
                <a:lnTo>
                  <a:pt x="21" y="141"/>
                </a:lnTo>
                <a:lnTo>
                  <a:pt x="55" y="108"/>
                </a:lnTo>
                <a:lnTo>
                  <a:pt x="74" y="127"/>
                </a:lnTo>
                <a:close/>
                <a:moveTo>
                  <a:pt x="108" y="56"/>
                </a:moveTo>
                <a:lnTo>
                  <a:pt x="141" y="21"/>
                </a:lnTo>
                <a:lnTo>
                  <a:pt x="120" y="0"/>
                </a:lnTo>
                <a:lnTo>
                  <a:pt x="182" y="0"/>
                </a:lnTo>
                <a:lnTo>
                  <a:pt x="182" y="62"/>
                </a:lnTo>
                <a:lnTo>
                  <a:pt x="161" y="41"/>
                </a:lnTo>
                <a:lnTo>
                  <a:pt x="127" y="74"/>
                </a:lnTo>
                <a:lnTo>
                  <a:pt x="108" y="56"/>
                </a:lnTo>
                <a:close/>
                <a:moveTo>
                  <a:pt x="182" y="120"/>
                </a:moveTo>
                <a:lnTo>
                  <a:pt x="182" y="182"/>
                </a:lnTo>
                <a:lnTo>
                  <a:pt x="120" y="182"/>
                </a:lnTo>
                <a:lnTo>
                  <a:pt x="141" y="160"/>
                </a:lnTo>
                <a:lnTo>
                  <a:pt x="108" y="127"/>
                </a:lnTo>
                <a:lnTo>
                  <a:pt x="127" y="108"/>
                </a:lnTo>
                <a:lnTo>
                  <a:pt x="161" y="141"/>
                </a:lnTo>
                <a:lnTo>
                  <a:pt x="182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grpSp>
        <p:nvGrpSpPr>
          <p:cNvPr id="40" name="Gruppieren 39"/>
          <p:cNvGrpSpPr/>
          <p:nvPr>
            <p:custDataLst>
              <p:tags r:id="rId10"/>
            </p:custDataLst>
          </p:nvPr>
        </p:nvGrpSpPr>
        <p:grpSpPr bwMode="gray">
          <a:xfrm>
            <a:off x="4896036" y="3827796"/>
            <a:ext cx="360040" cy="364965"/>
            <a:chOff x="4875089" y="4617132"/>
            <a:chExt cx="427037" cy="432879"/>
          </a:xfrm>
          <a:solidFill>
            <a:schemeClr val="accent1"/>
          </a:solidFill>
        </p:grpSpPr>
        <p:sp>
          <p:nvSpPr>
            <p:cNvPr id="41" name="Freeform 57"/>
            <p:cNvSpPr>
              <a:spLocks/>
            </p:cNvSpPr>
            <p:nvPr>
              <p:custDataLst>
                <p:tags r:id="rId12"/>
              </p:custDataLst>
            </p:nvPr>
          </p:nvSpPr>
          <p:spPr bwMode="gray">
            <a:xfrm>
              <a:off x="4896036" y="4617132"/>
              <a:ext cx="288032" cy="212171"/>
            </a:xfrm>
            <a:custGeom>
              <a:avLst/>
              <a:gdLst>
                <a:gd name="T0" fmla="*/ 354 w 460"/>
                <a:gd name="T1" fmla="*/ 18 h 339"/>
                <a:gd name="T2" fmla="*/ 460 w 460"/>
                <a:gd name="T3" fmla="*/ 0 h 339"/>
                <a:gd name="T4" fmla="*/ 440 w 460"/>
                <a:gd name="T5" fmla="*/ 105 h 339"/>
                <a:gd name="T6" fmla="*/ 416 w 460"/>
                <a:gd name="T7" fmla="*/ 83 h 339"/>
                <a:gd name="T8" fmla="*/ 219 w 460"/>
                <a:gd name="T9" fmla="*/ 275 h 339"/>
                <a:gd name="T10" fmla="*/ 160 w 460"/>
                <a:gd name="T11" fmla="*/ 219 h 339"/>
                <a:gd name="T12" fmla="*/ 40 w 460"/>
                <a:gd name="T13" fmla="*/ 339 h 339"/>
                <a:gd name="T14" fmla="*/ 0 w 460"/>
                <a:gd name="T15" fmla="*/ 299 h 339"/>
                <a:gd name="T16" fmla="*/ 161 w 460"/>
                <a:gd name="T17" fmla="*/ 139 h 339"/>
                <a:gd name="T18" fmla="*/ 219 w 460"/>
                <a:gd name="T19" fmla="*/ 193 h 339"/>
                <a:gd name="T20" fmla="*/ 377 w 460"/>
                <a:gd name="T21" fmla="*/ 42 h 339"/>
                <a:gd name="T22" fmla="*/ 354 w 460"/>
                <a:gd name="T23" fmla="*/ 18 h 3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0" h="339">
                  <a:moveTo>
                    <a:pt x="354" y="18"/>
                  </a:moveTo>
                  <a:cubicBezTo>
                    <a:pt x="389" y="12"/>
                    <a:pt x="424" y="5"/>
                    <a:pt x="460" y="0"/>
                  </a:cubicBezTo>
                  <a:cubicBezTo>
                    <a:pt x="453" y="35"/>
                    <a:pt x="446" y="70"/>
                    <a:pt x="440" y="105"/>
                  </a:cubicBezTo>
                  <a:cubicBezTo>
                    <a:pt x="432" y="98"/>
                    <a:pt x="424" y="90"/>
                    <a:pt x="416" y="83"/>
                  </a:cubicBezTo>
                  <a:cubicBezTo>
                    <a:pt x="351" y="147"/>
                    <a:pt x="285" y="211"/>
                    <a:pt x="219" y="275"/>
                  </a:cubicBezTo>
                  <a:cubicBezTo>
                    <a:pt x="199" y="258"/>
                    <a:pt x="179" y="238"/>
                    <a:pt x="160" y="219"/>
                  </a:cubicBezTo>
                  <a:cubicBezTo>
                    <a:pt x="120" y="259"/>
                    <a:pt x="80" y="299"/>
                    <a:pt x="40" y="339"/>
                  </a:cubicBezTo>
                  <a:cubicBezTo>
                    <a:pt x="26" y="326"/>
                    <a:pt x="13" y="313"/>
                    <a:pt x="0" y="299"/>
                  </a:cubicBezTo>
                  <a:cubicBezTo>
                    <a:pt x="54" y="246"/>
                    <a:pt x="107" y="193"/>
                    <a:pt x="161" y="139"/>
                  </a:cubicBezTo>
                  <a:cubicBezTo>
                    <a:pt x="180" y="157"/>
                    <a:pt x="199" y="175"/>
                    <a:pt x="219" y="193"/>
                  </a:cubicBezTo>
                  <a:cubicBezTo>
                    <a:pt x="272" y="143"/>
                    <a:pt x="324" y="92"/>
                    <a:pt x="377" y="42"/>
                  </a:cubicBezTo>
                  <a:cubicBezTo>
                    <a:pt x="369" y="34"/>
                    <a:pt x="362" y="26"/>
                    <a:pt x="35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65"/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5199670" y="4683299"/>
              <a:ext cx="70490" cy="291572"/>
            </a:xfrm>
            <a:prstGeom prst="round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74"/>
            <p:cNvSpPr>
              <a:spLocks/>
            </p:cNvSpPr>
            <p:nvPr/>
          </p:nvSpPr>
          <p:spPr bwMode="gray">
            <a:xfrm>
              <a:off x="5102131" y="4755171"/>
              <a:ext cx="69671" cy="219701"/>
            </a:xfrm>
            <a:prstGeom prst="round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79"/>
            <p:cNvSpPr>
              <a:spLocks/>
            </p:cNvSpPr>
            <p:nvPr/>
          </p:nvSpPr>
          <p:spPr bwMode="gray">
            <a:xfrm>
              <a:off x="5004593" y="4833577"/>
              <a:ext cx="70490" cy="141294"/>
            </a:xfrm>
            <a:prstGeom prst="round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>
              <a:off x="4907055" y="4903816"/>
              <a:ext cx="71310" cy="71056"/>
            </a:xfrm>
            <a:prstGeom prst="round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92"/>
            <p:cNvSpPr>
              <a:spLocks/>
            </p:cNvSpPr>
            <p:nvPr/>
          </p:nvSpPr>
          <p:spPr bwMode="gray">
            <a:xfrm>
              <a:off x="4875089" y="5003457"/>
              <a:ext cx="427037" cy="46554"/>
            </a:xfrm>
            <a:prstGeom prst="round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" name="Freihandform 51"/>
          <p:cNvSpPr/>
          <p:nvPr>
            <p:custDataLst>
              <p:tags r:id="rId11"/>
            </p:custDataLst>
          </p:nvPr>
        </p:nvSpPr>
        <p:spPr bwMode="gray">
          <a:xfrm>
            <a:off x="4921686" y="2768954"/>
            <a:ext cx="406398" cy="270848"/>
          </a:xfrm>
          <a:custGeom>
            <a:avLst/>
            <a:gdLst>
              <a:gd name="connsiteX0" fmla="*/ 0 w 1297782"/>
              <a:gd name="connsiteY0" fmla="*/ 862013 h 862013"/>
              <a:gd name="connsiteX1" fmla="*/ 2382 w 1297782"/>
              <a:gd name="connsiteY1" fmla="*/ 571500 h 862013"/>
              <a:gd name="connsiteX2" fmla="*/ 442913 w 1297782"/>
              <a:gd name="connsiteY2" fmla="*/ 554832 h 862013"/>
              <a:gd name="connsiteX3" fmla="*/ 438150 w 1297782"/>
              <a:gd name="connsiteY3" fmla="*/ 283369 h 862013"/>
              <a:gd name="connsiteX4" fmla="*/ 871538 w 1297782"/>
              <a:gd name="connsiteY4" fmla="*/ 288132 h 862013"/>
              <a:gd name="connsiteX5" fmla="*/ 871538 w 1297782"/>
              <a:gd name="connsiteY5" fmla="*/ 0 h 862013"/>
              <a:gd name="connsiteX6" fmla="*/ 1297782 w 1297782"/>
              <a:gd name="connsiteY6" fmla="*/ 2382 h 862013"/>
              <a:gd name="connsiteX0" fmla="*/ 0 w 1294954"/>
              <a:gd name="connsiteY0" fmla="*/ 862013 h 862013"/>
              <a:gd name="connsiteX1" fmla="*/ 2382 w 1294954"/>
              <a:gd name="connsiteY1" fmla="*/ 571500 h 862013"/>
              <a:gd name="connsiteX2" fmla="*/ 442913 w 1294954"/>
              <a:gd name="connsiteY2" fmla="*/ 554832 h 862013"/>
              <a:gd name="connsiteX3" fmla="*/ 438150 w 1294954"/>
              <a:gd name="connsiteY3" fmla="*/ 283369 h 862013"/>
              <a:gd name="connsiteX4" fmla="*/ 871538 w 1294954"/>
              <a:gd name="connsiteY4" fmla="*/ 288132 h 862013"/>
              <a:gd name="connsiteX5" fmla="*/ 871538 w 1294954"/>
              <a:gd name="connsiteY5" fmla="*/ 0 h 862013"/>
              <a:gd name="connsiteX6" fmla="*/ 1294954 w 1294954"/>
              <a:gd name="connsiteY6" fmla="*/ 323 h 862013"/>
              <a:gd name="connsiteX0" fmla="*/ 0 w 1294954"/>
              <a:gd name="connsiteY0" fmla="*/ 861690 h 861690"/>
              <a:gd name="connsiteX1" fmla="*/ 2382 w 1294954"/>
              <a:gd name="connsiteY1" fmla="*/ 571177 h 861690"/>
              <a:gd name="connsiteX2" fmla="*/ 442913 w 1294954"/>
              <a:gd name="connsiteY2" fmla="*/ 554509 h 861690"/>
              <a:gd name="connsiteX3" fmla="*/ 438150 w 1294954"/>
              <a:gd name="connsiteY3" fmla="*/ 283046 h 861690"/>
              <a:gd name="connsiteX4" fmla="*/ 871538 w 1294954"/>
              <a:gd name="connsiteY4" fmla="*/ 287809 h 861690"/>
              <a:gd name="connsiteX5" fmla="*/ 862906 w 1294954"/>
              <a:gd name="connsiteY5" fmla="*/ 0 h 861690"/>
              <a:gd name="connsiteX6" fmla="*/ 1294954 w 1294954"/>
              <a:gd name="connsiteY6" fmla="*/ 0 h 861690"/>
              <a:gd name="connsiteX0" fmla="*/ 0 w 1294954"/>
              <a:gd name="connsiteY0" fmla="*/ 861690 h 861690"/>
              <a:gd name="connsiteX1" fmla="*/ 2382 w 1294954"/>
              <a:gd name="connsiteY1" fmla="*/ 571177 h 861690"/>
              <a:gd name="connsiteX2" fmla="*/ 442913 w 1294954"/>
              <a:gd name="connsiteY2" fmla="*/ 554509 h 861690"/>
              <a:gd name="connsiteX3" fmla="*/ 438150 w 1294954"/>
              <a:gd name="connsiteY3" fmla="*/ 283046 h 861690"/>
              <a:gd name="connsiteX4" fmla="*/ 862906 w 1294954"/>
              <a:gd name="connsiteY4" fmla="*/ 288031 h 861690"/>
              <a:gd name="connsiteX5" fmla="*/ 862906 w 1294954"/>
              <a:gd name="connsiteY5" fmla="*/ 0 h 861690"/>
              <a:gd name="connsiteX6" fmla="*/ 1294954 w 1294954"/>
              <a:gd name="connsiteY6" fmla="*/ 0 h 861690"/>
              <a:gd name="connsiteX0" fmla="*/ 0 w 1294954"/>
              <a:gd name="connsiteY0" fmla="*/ 861690 h 861690"/>
              <a:gd name="connsiteX1" fmla="*/ 2382 w 1294954"/>
              <a:gd name="connsiteY1" fmla="*/ 571177 h 861690"/>
              <a:gd name="connsiteX2" fmla="*/ 442913 w 1294954"/>
              <a:gd name="connsiteY2" fmla="*/ 554509 h 861690"/>
              <a:gd name="connsiteX3" fmla="*/ 430858 w 1294954"/>
              <a:gd name="connsiteY3" fmla="*/ 288031 h 861690"/>
              <a:gd name="connsiteX4" fmla="*/ 862906 w 1294954"/>
              <a:gd name="connsiteY4" fmla="*/ 288031 h 861690"/>
              <a:gd name="connsiteX5" fmla="*/ 862906 w 1294954"/>
              <a:gd name="connsiteY5" fmla="*/ 0 h 861690"/>
              <a:gd name="connsiteX6" fmla="*/ 1294954 w 1294954"/>
              <a:gd name="connsiteY6" fmla="*/ 0 h 861690"/>
              <a:gd name="connsiteX0" fmla="*/ 0 w 1294954"/>
              <a:gd name="connsiteY0" fmla="*/ 861690 h 861690"/>
              <a:gd name="connsiteX1" fmla="*/ 2382 w 1294954"/>
              <a:gd name="connsiteY1" fmla="*/ 571177 h 861690"/>
              <a:gd name="connsiteX2" fmla="*/ 430858 w 1294954"/>
              <a:gd name="connsiteY2" fmla="*/ 576063 h 861690"/>
              <a:gd name="connsiteX3" fmla="*/ 430858 w 1294954"/>
              <a:gd name="connsiteY3" fmla="*/ 288031 h 861690"/>
              <a:gd name="connsiteX4" fmla="*/ 862906 w 1294954"/>
              <a:gd name="connsiteY4" fmla="*/ 288031 h 861690"/>
              <a:gd name="connsiteX5" fmla="*/ 862906 w 1294954"/>
              <a:gd name="connsiteY5" fmla="*/ 0 h 861690"/>
              <a:gd name="connsiteX6" fmla="*/ 1294954 w 1294954"/>
              <a:gd name="connsiteY6" fmla="*/ 0 h 861690"/>
              <a:gd name="connsiteX0" fmla="*/ 1190 w 1296144"/>
              <a:gd name="connsiteY0" fmla="*/ 861690 h 861690"/>
              <a:gd name="connsiteX1" fmla="*/ 0 w 1296144"/>
              <a:gd name="connsiteY1" fmla="*/ 576063 h 861690"/>
              <a:gd name="connsiteX2" fmla="*/ 432048 w 1296144"/>
              <a:gd name="connsiteY2" fmla="*/ 576063 h 861690"/>
              <a:gd name="connsiteX3" fmla="*/ 432048 w 1296144"/>
              <a:gd name="connsiteY3" fmla="*/ 288031 h 861690"/>
              <a:gd name="connsiteX4" fmla="*/ 864096 w 1296144"/>
              <a:gd name="connsiteY4" fmla="*/ 288031 h 861690"/>
              <a:gd name="connsiteX5" fmla="*/ 864096 w 1296144"/>
              <a:gd name="connsiteY5" fmla="*/ 0 h 861690"/>
              <a:gd name="connsiteX6" fmla="*/ 1296144 w 1296144"/>
              <a:gd name="connsiteY6" fmla="*/ 0 h 861690"/>
              <a:gd name="connsiteX0" fmla="*/ 397 w 1296541"/>
              <a:gd name="connsiteY0" fmla="*/ 864095 h 864095"/>
              <a:gd name="connsiteX1" fmla="*/ 397 w 1296541"/>
              <a:gd name="connsiteY1" fmla="*/ 576063 h 864095"/>
              <a:gd name="connsiteX2" fmla="*/ 432445 w 1296541"/>
              <a:gd name="connsiteY2" fmla="*/ 576063 h 864095"/>
              <a:gd name="connsiteX3" fmla="*/ 432445 w 1296541"/>
              <a:gd name="connsiteY3" fmla="*/ 288031 h 864095"/>
              <a:gd name="connsiteX4" fmla="*/ 864493 w 1296541"/>
              <a:gd name="connsiteY4" fmla="*/ 288031 h 864095"/>
              <a:gd name="connsiteX5" fmla="*/ 864493 w 1296541"/>
              <a:gd name="connsiteY5" fmla="*/ 0 h 864095"/>
              <a:gd name="connsiteX6" fmla="*/ 1296541 w 1296541"/>
              <a:gd name="connsiteY6" fmla="*/ 0 h 864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541" h="864095">
                <a:moveTo>
                  <a:pt x="397" y="864095"/>
                </a:moveTo>
                <a:cubicBezTo>
                  <a:pt x="0" y="768886"/>
                  <a:pt x="794" y="671272"/>
                  <a:pt x="397" y="576063"/>
                </a:cubicBezTo>
                <a:lnTo>
                  <a:pt x="432445" y="576063"/>
                </a:lnTo>
                <a:cubicBezTo>
                  <a:pt x="430857" y="485575"/>
                  <a:pt x="434033" y="378519"/>
                  <a:pt x="432445" y="288031"/>
                </a:cubicBezTo>
                <a:lnTo>
                  <a:pt x="864493" y="288031"/>
                </a:lnTo>
                <a:lnTo>
                  <a:pt x="864493" y="0"/>
                </a:lnTo>
                <a:lnTo>
                  <a:pt x="1296541" y="0"/>
                </a:lnTo>
              </a:path>
            </a:pathLst>
          </a:cu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85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dirty="0" smtClean="0"/>
              <a:t>Повышение продуктивности и эффективности</a:t>
            </a:r>
            <a:endParaRPr lang="ru-RU" dirty="0"/>
          </a:p>
        </p:txBody>
      </p:sp>
      <p:grpSp>
        <p:nvGrpSpPr>
          <p:cNvPr id="56" name="Gruppieren 55"/>
          <p:cNvGrpSpPr/>
          <p:nvPr>
            <p:custDataLst>
              <p:tags r:id="rId1"/>
            </p:custDataLst>
          </p:nvPr>
        </p:nvGrpSpPr>
        <p:grpSpPr bwMode="gray">
          <a:xfrm>
            <a:off x="251520" y="1059582"/>
            <a:ext cx="5112882" cy="3744416"/>
            <a:chOff x="251520" y="1059582"/>
            <a:chExt cx="5112882" cy="3744416"/>
          </a:xfrm>
        </p:grpSpPr>
        <p:sp>
          <p:nvSpPr>
            <p:cNvPr id="13" name="Rechteck 12"/>
            <p:cNvSpPr/>
            <p:nvPr>
              <p:custDataLst>
                <p:tags r:id="rId14"/>
              </p:custDataLst>
            </p:nvPr>
          </p:nvSpPr>
          <p:spPr bwMode="gray">
            <a:xfrm>
              <a:off x="251520" y="1059582"/>
              <a:ext cx="5112000" cy="360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r>
                <a:rPr lang="ru-RU" sz="1200" dirty="0" smtClean="0">
                  <a:solidFill>
                    <a:srgbClr val="FF0000"/>
                  </a:solidFill>
                  <a:latin typeface="+mj-lt"/>
                </a:rPr>
                <a:t>Автоматизированное управление качеством обслуживания</a:t>
              </a:r>
              <a:endParaRPr lang="ru-RU" sz="12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5" name="Rechteck 14"/>
            <p:cNvSpPr/>
            <p:nvPr>
              <p:custDataLst>
                <p:tags r:id="rId15"/>
              </p:custDataLst>
            </p:nvPr>
          </p:nvSpPr>
          <p:spPr bwMode="gray">
            <a:xfrm>
              <a:off x="251520" y="1491694"/>
              <a:ext cx="5112000" cy="576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marL="288000" indent="-288000">
                <a:spcBef>
                  <a:spcPts val="200"/>
                </a:spcBef>
                <a:buClr>
                  <a:schemeClr val="accent2"/>
                </a:buClr>
                <a:buFont typeface="Wingdings" panose="05000000000000000000" pitchFamily="2" charset="2"/>
                <a:buChar char=""/>
              </a:pPr>
              <a:r>
                <a:rPr lang="ru-RU" sz="1200" dirty="0" smtClean="0">
                  <a:solidFill>
                    <a:schemeClr val="tx1"/>
                  </a:solidFill>
                  <a:latin typeface="+mj-lt"/>
                </a:rPr>
                <a:t>Сокращение затрат на ручную настройку</a:t>
              </a:r>
            </a:p>
            <a:p>
              <a:pPr marL="288000" indent="-288000">
                <a:spcBef>
                  <a:spcPts val="200"/>
                </a:spcBef>
                <a:buClr>
                  <a:schemeClr val="accent2"/>
                </a:buClr>
                <a:buFont typeface="Wingdings" panose="05000000000000000000" pitchFamily="2" charset="2"/>
                <a:buChar char=""/>
              </a:pPr>
              <a:r>
                <a:rPr lang="ru-RU" sz="1200" dirty="0" smtClean="0">
                  <a:solidFill>
                    <a:schemeClr val="tx1"/>
                  </a:solidFill>
                  <a:latin typeface="+mj-lt"/>
                </a:rPr>
                <a:t>Более высокий уровень обслуживания</a:t>
              </a:r>
            </a:p>
            <a:p>
              <a:pPr marL="288000" indent="-288000">
                <a:spcBef>
                  <a:spcPts val="200"/>
                </a:spcBef>
                <a:buClr>
                  <a:schemeClr val="accent2"/>
                </a:buClr>
                <a:buFont typeface="Wingdings" panose="05000000000000000000" pitchFamily="2" charset="2"/>
                <a:buChar char=""/>
              </a:pPr>
              <a:r>
                <a:rPr lang="ru-RU" sz="1200" dirty="0" smtClean="0">
                  <a:solidFill>
                    <a:schemeClr val="tx1"/>
                  </a:solidFill>
                  <a:latin typeface="+mj-lt"/>
                </a:rPr>
                <a:t>Более высокая степень использования системных ресурсов</a:t>
              </a:r>
              <a:endParaRPr lang="ru-RU" sz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" name="Freihandform 15"/>
            <p:cNvSpPr/>
            <p:nvPr>
              <p:custDataLst>
                <p:tags r:id="rId16"/>
              </p:custDataLst>
            </p:nvPr>
          </p:nvSpPr>
          <p:spPr bwMode="gray">
            <a:xfrm>
              <a:off x="252402" y="3039802"/>
              <a:ext cx="5112000" cy="0"/>
            </a:xfrm>
            <a:custGeom>
              <a:avLst/>
              <a:gdLst>
                <a:gd name="connsiteX0" fmla="*/ 0 w 1958340"/>
                <a:gd name="connsiteY0" fmla="*/ 0 h 289560"/>
                <a:gd name="connsiteX1" fmla="*/ 1958340 w 1958340"/>
                <a:gd name="connsiteY1" fmla="*/ 0 h 289560"/>
                <a:gd name="connsiteX2" fmla="*/ 1958340 w 1958340"/>
                <a:gd name="connsiteY2" fmla="*/ 289560 h 289560"/>
                <a:gd name="connsiteX0" fmla="*/ 0 w 1958340"/>
                <a:gd name="connsiteY0" fmla="*/ 0 h 289560"/>
                <a:gd name="connsiteX1" fmla="*/ 1958340 w 1958340"/>
                <a:gd name="connsiteY1" fmla="*/ 0 h 289560"/>
                <a:gd name="connsiteX2" fmla="*/ 1958340 w 1958340"/>
                <a:gd name="connsiteY2" fmla="*/ 289560 h 289560"/>
                <a:gd name="connsiteX0" fmla="*/ 0 w 1958340"/>
                <a:gd name="connsiteY0" fmla="*/ 0 h 0"/>
                <a:gd name="connsiteX1" fmla="*/ 1958340 w 195834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8340">
                  <a:moveTo>
                    <a:pt x="0" y="0"/>
                  </a:moveTo>
                  <a:lnTo>
                    <a:pt x="1958340" y="0"/>
                  </a:lnTo>
                </a:path>
              </a:pathLst>
            </a:custGeom>
            <a:ln cap="rnd">
              <a:solidFill>
                <a:schemeClr val="accent1"/>
              </a:solidFill>
              <a:prstDash val="sysDot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Rechteck 16"/>
            <p:cNvSpPr/>
            <p:nvPr>
              <p:custDataLst>
                <p:tags r:id="rId17"/>
              </p:custDataLst>
            </p:nvPr>
          </p:nvSpPr>
          <p:spPr bwMode="gray">
            <a:xfrm>
              <a:off x="251520" y="2643758"/>
              <a:ext cx="5112000" cy="360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r>
                <a:rPr lang="ru-RU" sz="1200" dirty="0" smtClean="0">
                  <a:solidFill>
                    <a:srgbClr val="FF0000"/>
                  </a:solidFill>
                  <a:latin typeface="+mj-lt"/>
                </a:rPr>
                <a:t>Комплексное резервирование на уровне системы</a:t>
              </a:r>
              <a:endParaRPr lang="ru-RU" sz="12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8" name="Rechteck 17"/>
            <p:cNvSpPr/>
            <p:nvPr>
              <p:custDataLst>
                <p:tags r:id="rId18"/>
              </p:custDataLst>
            </p:nvPr>
          </p:nvSpPr>
          <p:spPr bwMode="gray">
            <a:xfrm>
              <a:off x="251520" y="3075806"/>
              <a:ext cx="5112000" cy="576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marL="288000" indent="-288000">
                <a:spcBef>
                  <a:spcPts val="200"/>
                </a:spcBef>
                <a:buClr>
                  <a:schemeClr val="accent2"/>
                </a:buClr>
                <a:buFont typeface="Wingdings" panose="05000000000000000000" pitchFamily="2" charset="2"/>
                <a:buChar char=""/>
              </a:pPr>
              <a:r>
                <a:rPr lang="ru-RU" sz="1200" dirty="0" smtClean="0">
                  <a:solidFill>
                    <a:schemeClr val="tx1"/>
                  </a:solidFill>
                  <a:latin typeface="+mj-lt"/>
                </a:rPr>
                <a:t>Меньше запланированных или незапланированных простоев</a:t>
              </a:r>
              <a:endParaRPr lang="ru-RU" sz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9" name="Freihandform 18"/>
            <p:cNvSpPr/>
            <p:nvPr>
              <p:custDataLst>
                <p:tags r:id="rId19"/>
              </p:custDataLst>
            </p:nvPr>
          </p:nvSpPr>
          <p:spPr bwMode="gray">
            <a:xfrm>
              <a:off x="252402" y="4191994"/>
              <a:ext cx="5112000" cy="0"/>
            </a:xfrm>
            <a:custGeom>
              <a:avLst/>
              <a:gdLst>
                <a:gd name="connsiteX0" fmla="*/ 0 w 1958340"/>
                <a:gd name="connsiteY0" fmla="*/ 0 h 289560"/>
                <a:gd name="connsiteX1" fmla="*/ 1958340 w 1958340"/>
                <a:gd name="connsiteY1" fmla="*/ 0 h 289560"/>
                <a:gd name="connsiteX2" fmla="*/ 1958340 w 1958340"/>
                <a:gd name="connsiteY2" fmla="*/ 289560 h 289560"/>
                <a:gd name="connsiteX0" fmla="*/ 0 w 1958340"/>
                <a:gd name="connsiteY0" fmla="*/ 0 h 289560"/>
                <a:gd name="connsiteX1" fmla="*/ 1958340 w 1958340"/>
                <a:gd name="connsiteY1" fmla="*/ 0 h 289560"/>
                <a:gd name="connsiteX2" fmla="*/ 1958340 w 1958340"/>
                <a:gd name="connsiteY2" fmla="*/ 289560 h 289560"/>
                <a:gd name="connsiteX0" fmla="*/ 0 w 1958340"/>
                <a:gd name="connsiteY0" fmla="*/ 0 h 0"/>
                <a:gd name="connsiteX1" fmla="*/ 1958340 w 195834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8340">
                  <a:moveTo>
                    <a:pt x="0" y="0"/>
                  </a:moveTo>
                  <a:lnTo>
                    <a:pt x="1958340" y="0"/>
                  </a:lnTo>
                </a:path>
              </a:pathLst>
            </a:custGeom>
            <a:ln cap="rnd">
              <a:solidFill>
                <a:schemeClr val="accent1"/>
              </a:solidFill>
              <a:prstDash val="sysDot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Rechteck 19"/>
            <p:cNvSpPr/>
            <p:nvPr>
              <p:custDataLst>
                <p:tags r:id="rId20"/>
              </p:custDataLst>
            </p:nvPr>
          </p:nvSpPr>
          <p:spPr bwMode="gray">
            <a:xfrm>
              <a:off x="251520" y="3795950"/>
              <a:ext cx="5112000" cy="360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r>
                <a:rPr lang="ru-RU" sz="1200" dirty="0" smtClean="0">
                  <a:solidFill>
                    <a:srgbClr val="FF0000"/>
                  </a:solidFill>
                  <a:latin typeface="+mj-lt"/>
                </a:rPr>
                <a:t>Кластерное решение для хранения данных ETERNUS</a:t>
              </a:r>
              <a:endParaRPr lang="ru-RU" sz="12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1" name="Rechteck 20"/>
            <p:cNvSpPr/>
            <p:nvPr>
              <p:custDataLst>
                <p:tags r:id="rId21"/>
              </p:custDataLst>
            </p:nvPr>
          </p:nvSpPr>
          <p:spPr bwMode="gray">
            <a:xfrm>
              <a:off x="251520" y="4227998"/>
              <a:ext cx="5112000" cy="576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marL="288000" indent="-288000">
                <a:spcBef>
                  <a:spcPts val="200"/>
                </a:spcBef>
                <a:buClr>
                  <a:schemeClr val="accent2"/>
                </a:buClr>
                <a:buFont typeface="Wingdings" panose="05000000000000000000" pitchFamily="2" charset="2"/>
                <a:buChar char=""/>
              </a:pPr>
              <a:r>
                <a:rPr lang="ru-RU" sz="1200" dirty="0" smtClean="0">
                  <a:solidFill>
                    <a:schemeClr val="tx1"/>
                  </a:solidFill>
                  <a:latin typeface="+mj-lt"/>
                </a:rPr>
                <a:t>Более продолжительное время безотказной работы с уменьшением расходов и сложности</a:t>
              </a:r>
            </a:p>
          </p:txBody>
        </p:sp>
        <p:sp>
          <p:nvSpPr>
            <p:cNvPr id="28" name="Freihandform 27"/>
            <p:cNvSpPr/>
            <p:nvPr>
              <p:custDataLst>
                <p:tags r:id="rId22"/>
              </p:custDataLst>
            </p:nvPr>
          </p:nvSpPr>
          <p:spPr bwMode="gray">
            <a:xfrm>
              <a:off x="252402" y="1455562"/>
              <a:ext cx="5112000" cy="0"/>
            </a:xfrm>
            <a:custGeom>
              <a:avLst/>
              <a:gdLst>
                <a:gd name="connsiteX0" fmla="*/ 0 w 1958340"/>
                <a:gd name="connsiteY0" fmla="*/ 0 h 289560"/>
                <a:gd name="connsiteX1" fmla="*/ 1958340 w 1958340"/>
                <a:gd name="connsiteY1" fmla="*/ 0 h 289560"/>
                <a:gd name="connsiteX2" fmla="*/ 1958340 w 1958340"/>
                <a:gd name="connsiteY2" fmla="*/ 289560 h 289560"/>
                <a:gd name="connsiteX0" fmla="*/ 0 w 1958340"/>
                <a:gd name="connsiteY0" fmla="*/ 0 h 289560"/>
                <a:gd name="connsiteX1" fmla="*/ 1958340 w 1958340"/>
                <a:gd name="connsiteY1" fmla="*/ 0 h 289560"/>
                <a:gd name="connsiteX2" fmla="*/ 1958340 w 1958340"/>
                <a:gd name="connsiteY2" fmla="*/ 289560 h 289560"/>
                <a:gd name="connsiteX0" fmla="*/ 0 w 1958340"/>
                <a:gd name="connsiteY0" fmla="*/ 0 h 0"/>
                <a:gd name="connsiteX1" fmla="*/ 1958340 w 195834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8340">
                  <a:moveTo>
                    <a:pt x="0" y="0"/>
                  </a:moveTo>
                  <a:lnTo>
                    <a:pt x="1958340" y="0"/>
                  </a:lnTo>
                </a:path>
              </a:pathLst>
            </a:custGeom>
            <a:ln cap="rnd">
              <a:solidFill>
                <a:schemeClr val="accent1"/>
              </a:solidFill>
              <a:prstDash val="sysDot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38" name="Ellipse 37"/>
          <p:cNvSpPr/>
          <p:nvPr>
            <p:custDataLst>
              <p:tags r:id="rId2"/>
            </p:custDataLst>
          </p:nvPr>
        </p:nvSpPr>
        <p:spPr bwMode="gray">
          <a:xfrm>
            <a:off x="6786208" y="1743658"/>
            <a:ext cx="1764000" cy="1764000"/>
          </a:xfrm>
          <a:prstGeom prst="ellipse">
            <a:avLst/>
          </a:prstGeom>
          <a:solidFill>
            <a:schemeClr val="bg1"/>
          </a:solidFill>
          <a:ln w="6350" cap="rnd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Ellipse 38"/>
          <p:cNvSpPr/>
          <p:nvPr>
            <p:custDataLst>
              <p:tags r:id="rId3"/>
            </p:custDataLst>
          </p:nvPr>
        </p:nvSpPr>
        <p:spPr bwMode="gray">
          <a:xfrm>
            <a:off x="6840208" y="1797658"/>
            <a:ext cx="1656000" cy="1656000"/>
          </a:xfrm>
          <a:prstGeom prst="ellipse">
            <a:avLst/>
          </a:prstGeom>
          <a:solidFill>
            <a:schemeClr val="bg1"/>
          </a:solidFill>
          <a:ln w="6350" cap="rnd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Ellipse 39"/>
          <p:cNvSpPr/>
          <p:nvPr>
            <p:custDataLst>
              <p:tags r:id="rId4"/>
            </p:custDataLst>
          </p:nvPr>
        </p:nvSpPr>
        <p:spPr bwMode="gray">
          <a:xfrm>
            <a:off x="6894208" y="1851658"/>
            <a:ext cx="1548000" cy="1548000"/>
          </a:xfrm>
          <a:prstGeom prst="ellipse">
            <a:avLst/>
          </a:prstGeom>
          <a:solidFill>
            <a:schemeClr val="bg1"/>
          </a:solidFill>
          <a:ln w="6350" cap="rnd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Ellipse 76"/>
          <p:cNvSpPr/>
          <p:nvPr>
            <p:custDataLst>
              <p:tags r:id="rId5"/>
            </p:custDataLst>
          </p:nvPr>
        </p:nvSpPr>
        <p:spPr bwMode="gray">
          <a:xfrm>
            <a:off x="6948208" y="1905658"/>
            <a:ext cx="1440000" cy="144000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96000" rIns="0" bIns="0" rtlCol="0" anchor="t" anchorCtr="0"/>
          <a:lstStyle/>
          <a:p>
            <a:pPr algn="ctr"/>
            <a:r>
              <a:rPr lang="ru-RU" sz="800" dirty="0" smtClean="0">
                <a:solidFill>
                  <a:schemeClr val="bg1"/>
                </a:solidFill>
                <a:latin typeface="+mj-lt"/>
              </a:rPr>
              <a:t>ПРОДУКТИВНОСТЬ/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000" dirty="0" smtClean="0">
                <a:solidFill>
                  <a:schemeClr val="bg1"/>
                </a:solidFill>
                <a:latin typeface="+mj-lt"/>
              </a:rPr>
              <a:t>Уровни обслуживания</a:t>
            </a:r>
            <a:endParaRPr lang="ru-RU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Freeform 3"/>
          <p:cNvSpPr>
            <a:spLocks/>
          </p:cNvSpPr>
          <p:nvPr>
            <p:custDataLst>
              <p:tags r:id="rId6"/>
            </p:custDataLst>
          </p:nvPr>
        </p:nvSpPr>
        <p:spPr bwMode="gray">
          <a:xfrm rot="900000" flipV="1">
            <a:off x="7407868" y="2127870"/>
            <a:ext cx="520680" cy="411408"/>
          </a:xfrm>
          <a:custGeom>
            <a:avLst/>
            <a:gdLst/>
            <a:ahLst/>
            <a:cxnLst>
              <a:cxn ang="0">
                <a:pos x="930" y="289"/>
              </a:cxn>
              <a:cxn ang="0">
                <a:pos x="826" y="328"/>
              </a:cxn>
              <a:cxn ang="0">
                <a:pos x="0" y="21"/>
              </a:cxn>
              <a:cxn ang="0">
                <a:pos x="658" y="377"/>
              </a:cxn>
              <a:cxn ang="0">
                <a:pos x="516" y="398"/>
              </a:cxn>
              <a:cxn ang="0">
                <a:pos x="812" y="516"/>
              </a:cxn>
              <a:cxn ang="0">
                <a:pos x="930" y="289"/>
              </a:cxn>
            </a:cxnLst>
            <a:rect l="0" t="0" r="r" b="b"/>
            <a:pathLst>
              <a:path w="932" h="516">
                <a:moveTo>
                  <a:pt x="930" y="289"/>
                </a:moveTo>
                <a:cubicBezTo>
                  <a:pt x="929" y="290"/>
                  <a:pt x="829" y="328"/>
                  <a:pt x="826" y="328"/>
                </a:cubicBezTo>
                <a:cubicBezTo>
                  <a:pt x="634" y="91"/>
                  <a:pt x="408" y="0"/>
                  <a:pt x="0" y="21"/>
                </a:cubicBezTo>
                <a:cubicBezTo>
                  <a:pt x="314" y="31"/>
                  <a:pt x="506" y="134"/>
                  <a:pt x="658" y="377"/>
                </a:cubicBezTo>
                <a:cubicBezTo>
                  <a:pt x="662" y="380"/>
                  <a:pt x="523" y="394"/>
                  <a:pt x="516" y="398"/>
                </a:cubicBezTo>
                <a:cubicBezTo>
                  <a:pt x="678" y="455"/>
                  <a:pt x="812" y="516"/>
                  <a:pt x="812" y="516"/>
                </a:cubicBezTo>
                <a:cubicBezTo>
                  <a:pt x="812" y="516"/>
                  <a:pt x="932" y="289"/>
                  <a:pt x="930" y="289"/>
                </a:cubicBezTo>
                <a:close/>
              </a:path>
            </a:pathLst>
          </a:custGeom>
          <a:solidFill>
            <a:schemeClr val="bg1"/>
          </a:solidFill>
          <a:ln w="9525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Eingekerbter Richtungspfeil 43"/>
          <p:cNvSpPr/>
          <p:nvPr/>
        </p:nvSpPr>
        <p:spPr bwMode="gray">
          <a:xfrm>
            <a:off x="5868144" y="2931790"/>
            <a:ext cx="114617" cy="224084"/>
          </a:xfrm>
          <a:prstGeom prst="chevron">
            <a:avLst>
              <a:gd name="adj" fmla="val 4871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ctr">
              <a:defRPr/>
            </a:pPr>
            <a:endParaRPr kumimoji="1" lang="ru-RU">
              <a:solidFill>
                <a:srgbClr val="000000"/>
              </a:solidFill>
              <a:latin typeface="MS UI Gothic"/>
              <a:ea typeface="MS UI Gothic"/>
              <a:cs typeface="MS UI Gothic"/>
            </a:endParaRPr>
          </a:p>
        </p:txBody>
      </p:sp>
      <p:sp>
        <p:nvSpPr>
          <p:cNvPr id="45" name="Eingekerbter Richtungspfeil 44"/>
          <p:cNvSpPr/>
          <p:nvPr/>
        </p:nvSpPr>
        <p:spPr bwMode="gray">
          <a:xfrm>
            <a:off x="5982763" y="2949580"/>
            <a:ext cx="91687" cy="183373"/>
          </a:xfrm>
          <a:prstGeom prst="chevron">
            <a:avLst>
              <a:gd name="adj" fmla="val 4871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ctr">
              <a:defRPr/>
            </a:pPr>
            <a:endParaRPr kumimoji="1" lang="ru-RU">
              <a:solidFill>
                <a:srgbClr val="000000"/>
              </a:solidFill>
              <a:latin typeface="MS UI Gothic"/>
              <a:ea typeface="MS UI Gothic"/>
              <a:cs typeface="MS UI Gothic"/>
            </a:endParaRPr>
          </a:p>
        </p:txBody>
      </p:sp>
      <p:sp>
        <p:nvSpPr>
          <p:cNvPr id="50" name="Eingekerbter Richtungspfeil 49"/>
          <p:cNvSpPr/>
          <p:nvPr/>
        </p:nvSpPr>
        <p:spPr bwMode="gray">
          <a:xfrm>
            <a:off x="5868144" y="1447566"/>
            <a:ext cx="114617" cy="224084"/>
          </a:xfrm>
          <a:prstGeom prst="chevron">
            <a:avLst>
              <a:gd name="adj" fmla="val 4871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ctr">
              <a:defRPr/>
            </a:pPr>
            <a:endParaRPr kumimoji="1" lang="ru-RU">
              <a:solidFill>
                <a:srgbClr val="000000"/>
              </a:solidFill>
              <a:latin typeface="MS UI Gothic"/>
              <a:ea typeface="MS UI Gothic"/>
              <a:cs typeface="MS UI Gothic"/>
            </a:endParaRPr>
          </a:p>
        </p:txBody>
      </p:sp>
      <p:sp>
        <p:nvSpPr>
          <p:cNvPr id="51" name="Eingekerbter Richtungspfeil 50"/>
          <p:cNvSpPr/>
          <p:nvPr/>
        </p:nvSpPr>
        <p:spPr bwMode="gray">
          <a:xfrm>
            <a:off x="5982763" y="1465356"/>
            <a:ext cx="91687" cy="183373"/>
          </a:xfrm>
          <a:prstGeom prst="chevron">
            <a:avLst>
              <a:gd name="adj" fmla="val 4871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ctr">
              <a:defRPr/>
            </a:pPr>
            <a:endParaRPr kumimoji="1" lang="ru-RU">
              <a:solidFill>
                <a:srgbClr val="000000"/>
              </a:solidFill>
              <a:latin typeface="MS UI Gothic"/>
              <a:ea typeface="MS UI Gothic"/>
              <a:cs typeface="MS UI Gothic"/>
            </a:endParaRPr>
          </a:p>
        </p:txBody>
      </p:sp>
      <p:sp>
        <p:nvSpPr>
          <p:cNvPr id="53" name="Eingekerbter Richtungspfeil 52"/>
          <p:cNvSpPr/>
          <p:nvPr/>
        </p:nvSpPr>
        <p:spPr bwMode="gray">
          <a:xfrm>
            <a:off x="5868144" y="3967846"/>
            <a:ext cx="114617" cy="224084"/>
          </a:xfrm>
          <a:prstGeom prst="chevron">
            <a:avLst>
              <a:gd name="adj" fmla="val 4871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ctr">
              <a:defRPr/>
            </a:pPr>
            <a:endParaRPr kumimoji="1" lang="ru-RU">
              <a:solidFill>
                <a:srgbClr val="000000"/>
              </a:solidFill>
              <a:latin typeface="MS UI Gothic"/>
              <a:ea typeface="MS UI Gothic"/>
              <a:cs typeface="MS UI Gothic"/>
            </a:endParaRPr>
          </a:p>
        </p:txBody>
      </p:sp>
      <p:sp>
        <p:nvSpPr>
          <p:cNvPr id="54" name="Eingekerbter Richtungspfeil 53"/>
          <p:cNvSpPr/>
          <p:nvPr/>
        </p:nvSpPr>
        <p:spPr bwMode="gray">
          <a:xfrm>
            <a:off x="5982763" y="3985636"/>
            <a:ext cx="91687" cy="183373"/>
          </a:xfrm>
          <a:prstGeom prst="chevron">
            <a:avLst>
              <a:gd name="adj" fmla="val 4871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ctr">
              <a:defRPr/>
            </a:pPr>
            <a:endParaRPr kumimoji="1" lang="ru-RU">
              <a:solidFill>
                <a:srgbClr val="000000"/>
              </a:solidFill>
              <a:latin typeface="MS UI Gothic"/>
              <a:ea typeface="MS UI Gothic"/>
              <a:cs typeface="MS UI Gothic"/>
            </a:endParaRPr>
          </a:p>
        </p:txBody>
      </p:sp>
      <p:grpSp>
        <p:nvGrpSpPr>
          <p:cNvPr id="4" name="Gruppieren 3"/>
          <p:cNvGrpSpPr/>
          <p:nvPr>
            <p:custDataLst>
              <p:tags r:id="rId7"/>
            </p:custDataLst>
          </p:nvPr>
        </p:nvGrpSpPr>
        <p:grpSpPr bwMode="gray">
          <a:xfrm>
            <a:off x="4904764" y="3877232"/>
            <a:ext cx="342585" cy="316037"/>
            <a:chOff x="-1469057" y="2395153"/>
            <a:chExt cx="776858" cy="716657"/>
          </a:xfrm>
          <a:solidFill>
            <a:schemeClr val="accent1"/>
          </a:solidFill>
        </p:grpSpPr>
        <p:grpSp>
          <p:nvGrpSpPr>
            <p:cNvPr id="33" name="Gruppieren 613"/>
            <p:cNvGrpSpPr>
              <a:grpSpLocks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-1469057" y="2683185"/>
              <a:ext cx="352425" cy="428625"/>
              <a:chOff x="676031" y="3122487"/>
              <a:chExt cx="352800" cy="428107"/>
            </a:xfrm>
            <a:grpFill/>
          </p:grpSpPr>
          <p:sp>
            <p:nvSpPr>
              <p:cNvPr id="34" name="Freeform 128"/>
              <p:cNvSpPr>
                <a:spLocks/>
              </p:cNvSpPr>
              <p:nvPr/>
            </p:nvSpPr>
            <p:spPr bwMode="gray">
              <a:xfrm>
                <a:off x="676031" y="3122487"/>
                <a:ext cx="352800" cy="128514"/>
              </a:xfrm>
              <a:custGeom>
                <a:avLst/>
                <a:gdLst>
                  <a:gd name="T0" fmla="*/ 146 w 409"/>
                  <a:gd name="T1" fmla="*/ 5 h 148"/>
                  <a:gd name="T2" fmla="*/ 355 w 409"/>
                  <a:gd name="T3" fmla="*/ 27 h 148"/>
                  <a:gd name="T4" fmla="*/ 404 w 409"/>
                  <a:gd name="T5" fmla="*/ 68 h 148"/>
                  <a:gd name="T6" fmla="*/ 376 w 409"/>
                  <a:gd name="T7" fmla="*/ 111 h 148"/>
                  <a:gd name="T8" fmla="*/ 252 w 409"/>
                  <a:gd name="T9" fmla="*/ 144 h 148"/>
                  <a:gd name="T10" fmla="*/ 53 w 409"/>
                  <a:gd name="T11" fmla="*/ 121 h 148"/>
                  <a:gd name="T12" fmla="*/ 6 w 409"/>
                  <a:gd name="T13" fmla="*/ 82 h 148"/>
                  <a:gd name="T14" fmla="*/ 32 w 409"/>
                  <a:gd name="T15" fmla="*/ 38 h 148"/>
                  <a:gd name="T16" fmla="*/ 146 w 409"/>
                  <a:gd name="T17" fmla="*/ 5 h 1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9" h="148">
                    <a:moveTo>
                      <a:pt x="146" y="5"/>
                    </a:moveTo>
                    <a:cubicBezTo>
                      <a:pt x="216" y="0"/>
                      <a:pt x="289" y="1"/>
                      <a:pt x="355" y="27"/>
                    </a:cubicBezTo>
                    <a:cubicBezTo>
                      <a:pt x="375" y="35"/>
                      <a:pt x="397" y="46"/>
                      <a:pt x="404" y="68"/>
                    </a:cubicBezTo>
                    <a:cubicBezTo>
                      <a:pt x="409" y="87"/>
                      <a:pt x="391" y="102"/>
                      <a:pt x="376" y="111"/>
                    </a:cubicBezTo>
                    <a:cubicBezTo>
                      <a:pt x="339" y="132"/>
                      <a:pt x="295" y="139"/>
                      <a:pt x="252" y="144"/>
                    </a:cubicBezTo>
                    <a:cubicBezTo>
                      <a:pt x="186" y="148"/>
                      <a:pt x="116" y="146"/>
                      <a:pt x="53" y="121"/>
                    </a:cubicBezTo>
                    <a:cubicBezTo>
                      <a:pt x="35" y="113"/>
                      <a:pt x="13" y="102"/>
                      <a:pt x="6" y="82"/>
                    </a:cubicBezTo>
                    <a:cubicBezTo>
                      <a:pt x="0" y="62"/>
                      <a:pt x="17" y="46"/>
                      <a:pt x="32" y="38"/>
                    </a:cubicBezTo>
                    <a:cubicBezTo>
                      <a:pt x="66" y="18"/>
                      <a:pt x="107" y="10"/>
                      <a:pt x="14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138"/>
              <p:cNvSpPr>
                <a:spLocks/>
              </p:cNvSpPr>
              <p:nvPr/>
            </p:nvSpPr>
            <p:spPr bwMode="gray">
              <a:xfrm>
                <a:off x="678487" y="3239541"/>
                <a:ext cx="347070" cy="113780"/>
              </a:xfrm>
              <a:custGeom>
                <a:avLst/>
                <a:gdLst>
                  <a:gd name="T0" fmla="*/ 2 w 402"/>
                  <a:gd name="T1" fmla="*/ 0 h 132"/>
                  <a:gd name="T2" fmla="*/ 118 w 402"/>
                  <a:gd name="T3" fmla="*/ 40 h 132"/>
                  <a:gd name="T4" fmla="*/ 329 w 402"/>
                  <a:gd name="T5" fmla="*/ 31 h 132"/>
                  <a:gd name="T6" fmla="*/ 402 w 402"/>
                  <a:gd name="T7" fmla="*/ 0 h 132"/>
                  <a:gd name="T8" fmla="*/ 402 w 402"/>
                  <a:gd name="T9" fmla="*/ 55 h 132"/>
                  <a:gd name="T10" fmla="*/ 379 w 402"/>
                  <a:gd name="T11" fmla="*/ 89 h 132"/>
                  <a:gd name="T12" fmla="*/ 301 w 402"/>
                  <a:gd name="T13" fmla="*/ 118 h 132"/>
                  <a:gd name="T14" fmla="*/ 69 w 402"/>
                  <a:gd name="T15" fmla="*/ 109 h 132"/>
                  <a:gd name="T16" fmla="*/ 3 w 402"/>
                  <a:gd name="T17" fmla="*/ 65 h 132"/>
                  <a:gd name="T18" fmla="*/ 2 w 402"/>
                  <a:gd name="T19" fmla="*/ 0 h 1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2" h="132">
                    <a:moveTo>
                      <a:pt x="2" y="0"/>
                    </a:moveTo>
                    <a:cubicBezTo>
                      <a:pt x="36" y="23"/>
                      <a:pt x="77" y="34"/>
                      <a:pt x="118" y="40"/>
                    </a:cubicBezTo>
                    <a:cubicBezTo>
                      <a:pt x="188" y="50"/>
                      <a:pt x="260" y="49"/>
                      <a:pt x="329" y="31"/>
                    </a:cubicBezTo>
                    <a:cubicBezTo>
                      <a:pt x="355" y="25"/>
                      <a:pt x="380" y="15"/>
                      <a:pt x="402" y="0"/>
                    </a:cubicBezTo>
                    <a:cubicBezTo>
                      <a:pt x="402" y="18"/>
                      <a:pt x="402" y="37"/>
                      <a:pt x="402" y="55"/>
                    </a:cubicBezTo>
                    <a:cubicBezTo>
                      <a:pt x="401" y="70"/>
                      <a:pt x="390" y="81"/>
                      <a:pt x="379" y="89"/>
                    </a:cubicBezTo>
                    <a:cubicBezTo>
                      <a:pt x="355" y="104"/>
                      <a:pt x="328" y="112"/>
                      <a:pt x="301" y="118"/>
                    </a:cubicBezTo>
                    <a:cubicBezTo>
                      <a:pt x="224" y="132"/>
                      <a:pt x="144" y="131"/>
                      <a:pt x="69" y="109"/>
                    </a:cubicBezTo>
                    <a:cubicBezTo>
                      <a:pt x="45" y="101"/>
                      <a:pt x="16" y="91"/>
                      <a:pt x="3" y="65"/>
                    </a:cubicBezTo>
                    <a:cubicBezTo>
                      <a:pt x="0" y="44"/>
                      <a:pt x="3" y="2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143"/>
              <p:cNvSpPr>
                <a:spLocks/>
              </p:cNvSpPr>
              <p:nvPr/>
            </p:nvSpPr>
            <p:spPr bwMode="gray">
              <a:xfrm>
                <a:off x="679305" y="3339405"/>
                <a:ext cx="347070" cy="110506"/>
              </a:xfrm>
              <a:custGeom>
                <a:avLst/>
                <a:gdLst>
                  <a:gd name="T0" fmla="*/ 1 w 402"/>
                  <a:gd name="T1" fmla="*/ 1 h 128"/>
                  <a:gd name="T2" fmla="*/ 96 w 402"/>
                  <a:gd name="T3" fmla="*/ 37 h 128"/>
                  <a:gd name="T4" fmla="*/ 256 w 402"/>
                  <a:gd name="T5" fmla="*/ 44 h 128"/>
                  <a:gd name="T6" fmla="*/ 401 w 402"/>
                  <a:gd name="T7" fmla="*/ 0 h 128"/>
                  <a:gd name="T8" fmla="*/ 400 w 402"/>
                  <a:gd name="T9" fmla="*/ 62 h 128"/>
                  <a:gd name="T10" fmla="*/ 357 w 402"/>
                  <a:gd name="T11" fmla="*/ 101 h 128"/>
                  <a:gd name="T12" fmla="*/ 200 w 402"/>
                  <a:gd name="T13" fmla="*/ 128 h 128"/>
                  <a:gd name="T14" fmla="*/ 40 w 402"/>
                  <a:gd name="T15" fmla="*/ 98 h 128"/>
                  <a:gd name="T16" fmla="*/ 2 w 402"/>
                  <a:gd name="T17" fmla="*/ 63 h 128"/>
                  <a:gd name="T18" fmla="*/ 1 w 402"/>
                  <a:gd name="T19" fmla="*/ 1 h 1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2" h="128">
                    <a:moveTo>
                      <a:pt x="1" y="1"/>
                    </a:moveTo>
                    <a:cubicBezTo>
                      <a:pt x="30" y="20"/>
                      <a:pt x="63" y="30"/>
                      <a:pt x="96" y="37"/>
                    </a:cubicBezTo>
                    <a:cubicBezTo>
                      <a:pt x="149" y="47"/>
                      <a:pt x="203" y="48"/>
                      <a:pt x="256" y="44"/>
                    </a:cubicBezTo>
                    <a:cubicBezTo>
                      <a:pt x="306" y="39"/>
                      <a:pt x="358" y="29"/>
                      <a:pt x="401" y="0"/>
                    </a:cubicBezTo>
                    <a:cubicBezTo>
                      <a:pt x="400" y="21"/>
                      <a:pt x="402" y="42"/>
                      <a:pt x="400" y="62"/>
                    </a:cubicBezTo>
                    <a:cubicBezTo>
                      <a:pt x="393" y="82"/>
                      <a:pt x="374" y="92"/>
                      <a:pt x="357" y="101"/>
                    </a:cubicBezTo>
                    <a:cubicBezTo>
                      <a:pt x="307" y="122"/>
                      <a:pt x="253" y="126"/>
                      <a:pt x="200" y="128"/>
                    </a:cubicBezTo>
                    <a:cubicBezTo>
                      <a:pt x="146" y="126"/>
                      <a:pt x="90" y="121"/>
                      <a:pt x="40" y="98"/>
                    </a:cubicBezTo>
                    <a:cubicBezTo>
                      <a:pt x="25" y="91"/>
                      <a:pt x="7" y="80"/>
                      <a:pt x="2" y="63"/>
                    </a:cubicBezTo>
                    <a:cubicBezTo>
                      <a:pt x="0" y="42"/>
                      <a:pt x="2" y="2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147"/>
              <p:cNvSpPr>
                <a:spLocks/>
              </p:cNvSpPr>
              <p:nvPr/>
            </p:nvSpPr>
            <p:spPr bwMode="gray">
              <a:xfrm>
                <a:off x="678487" y="3440088"/>
                <a:ext cx="347888" cy="110506"/>
              </a:xfrm>
              <a:custGeom>
                <a:avLst/>
                <a:gdLst>
                  <a:gd name="T0" fmla="*/ 2 w 403"/>
                  <a:gd name="T1" fmla="*/ 1 h 128"/>
                  <a:gd name="T2" fmla="*/ 111 w 403"/>
                  <a:gd name="T3" fmla="*/ 40 h 128"/>
                  <a:gd name="T4" fmla="*/ 253 w 403"/>
                  <a:gd name="T5" fmla="*/ 45 h 128"/>
                  <a:gd name="T6" fmla="*/ 402 w 403"/>
                  <a:gd name="T7" fmla="*/ 0 h 128"/>
                  <a:gd name="T8" fmla="*/ 401 w 403"/>
                  <a:gd name="T9" fmla="*/ 63 h 128"/>
                  <a:gd name="T10" fmla="*/ 358 w 403"/>
                  <a:gd name="T11" fmla="*/ 101 h 128"/>
                  <a:gd name="T12" fmla="*/ 213 w 403"/>
                  <a:gd name="T13" fmla="*/ 128 h 128"/>
                  <a:gd name="T14" fmla="*/ 49 w 403"/>
                  <a:gd name="T15" fmla="*/ 103 h 128"/>
                  <a:gd name="T16" fmla="*/ 3 w 403"/>
                  <a:gd name="T17" fmla="*/ 65 h 128"/>
                  <a:gd name="T18" fmla="*/ 2 w 403"/>
                  <a:gd name="T19" fmla="*/ 1 h 1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3" h="128">
                    <a:moveTo>
                      <a:pt x="2" y="1"/>
                    </a:moveTo>
                    <a:cubicBezTo>
                      <a:pt x="34" y="22"/>
                      <a:pt x="73" y="33"/>
                      <a:pt x="111" y="40"/>
                    </a:cubicBezTo>
                    <a:cubicBezTo>
                      <a:pt x="158" y="48"/>
                      <a:pt x="205" y="47"/>
                      <a:pt x="253" y="45"/>
                    </a:cubicBezTo>
                    <a:cubicBezTo>
                      <a:pt x="304" y="39"/>
                      <a:pt x="358" y="30"/>
                      <a:pt x="402" y="0"/>
                    </a:cubicBezTo>
                    <a:cubicBezTo>
                      <a:pt x="401" y="21"/>
                      <a:pt x="403" y="42"/>
                      <a:pt x="401" y="63"/>
                    </a:cubicBezTo>
                    <a:cubicBezTo>
                      <a:pt x="395" y="82"/>
                      <a:pt x="376" y="93"/>
                      <a:pt x="358" y="101"/>
                    </a:cubicBezTo>
                    <a:cubicBezTo>
                      <a:pt x="313" y="121"/>
                      <a:pt x="262" y="126"/>
                      <a:pt x="213" y="128"/>
                    </a:cubicBezTo>
                    <a:cubicBezTo>
                      <a:pt x="158" y="128"/>
                      <a:pt x="101" y="124"/>
                      <a:pt x="49" y="103"/>
                    </a:cubicBezTo>
                    <a:cubicBezTo>
                      <a:pt x="31" y="95"/>
                      <a:pt x="11" y="84"/>
                      <a:pt x="3" y="65"/>
                    </a:cubicBezTo>
                    <a:cubicBezTo>
                      <a:pt x="0" y="44"/>
                      <a:pt x="3" y="2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6" name="Gruppieren 613"/>
            <p:cNvGrpSpPr>
              <a:grpSpLocks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-1044624" y="2395153"/>
              <a:ext cx="352425" cy="428625"/>
              <a:chOff x="676031" y="3122487"/>
              <a:chExt cx="352800" cy="428107"/>
            </a:xfrm>
            <a:grpFill/>
          </p:grpSpPr>
          <p:sp>
            <p:nvSpPr>
              <p:cNvPr id="47" name="Freeform 128"/>
              <p:cNvSpPr>
                <a:spLocks/>
              </p:cNvSpPr>
              <p:nvPr/>
            </p:nvSpPr>
            <p:spPr bwMode="gray">
              <a:xfrm>
                <a:off x="676031" y="3122487"/>
                <a:ext cx="352800" cy="128514"/>
              </a:xfrm>
              <a:custGeom>
                <a:avLst/>
                <a:gdLst>
                  <a:gd name="T0" fmla="*/ 146 w 409"/>
                  <a:gd name="T1" fmla="*/ 5 h 148"/>
                  <a:gd name="T2" fmla="*/ 355 w 409"/>
                  <a:gd name="T3" fmla="*/ 27 h 148"/>
                  <a:gd name="T4" fmla="*/ 404 w 409"/>
                  <a:gd name="T5" fmla="*/ 68 h 148"/>
                  <a:gd name="T6" fmla="*/ 376 w 409"/>
                  <a:gd name="T7" fmla="*/ 111 h 148"/>
                  <a:gd name="T8" fmla="*/ 252 w 409"/>
                  <a:gd name="T9" fmla="*/ 144 h 148"/>
                  <a:gd name="T10" fmla="*/ 53 w 409"/>
                  <a:gd name="T11" fmla="*/ 121 h 148"/>
                  <a:gd name="T12" fmla="*/ 6 w 409"/>
                  <a:gd name="T13" fmla="*/ 82 h 148"/>
                  <a:gd name="T14" fmla="*/ 32 w 409"/>
                  <a:gd name="T15" fmla="*/ 38 h 148"/>
                  <a:gd name="T16" fmla="*/ 146 w 409"/>
                  <a:gd name="T17" fmla="*/ 5 h 1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9" h="148">
                    <a:moveTo>
                      <a:pt x="146" y="5"/>
                    </a:moveTo>
                    <a:cubicBezTo>
                      <a:pt x="216" y="0"/>
                      <a:pt x="289" y="1"/>
                      <a:pt x="355" y="27"/>
                    </a:cubicBezTo>
                    <a:cubicBezTo>
                      <a:pt x="375" y="35"/>
                      <a:pt x="397" y="46"/>
                      <a:pt x="404" y="68"/>
                    </a:cubicBezTo>
                    <a:cubicBezTo>
                      <a:pt x="409" y="87"/>
                      <a:pt x="391" y="102"/>
                      <a:pt x="376" y="111"/>
                    </a:cubicBezTo>
                    <a:cubicBezTo>
                      <a:pt x="339" y="132"/>
                      <a:pt x="295" y="139"/>
                      <a:pt x="252" y="144"/>
                    </a:cubicBezTo>
                    <a:cubicBezTo>
                      <a:pt x="186" y="148"/>
                      <a:pt x="116" y="146"/>
                      <a:pt x="53" y="121"/>
                    </a:cubicBezTo>
                    <a:cubicBezTo>
                      <a:pt x="35" y="113"/>
                      <a:pt x="13" y="102"/>
                      <a:pt x="6" y="82"/>
                    </a:cubicBezTo>
                    <a:cubicBezTo>
                      <a:pt x="0" y="62"/>
                      <a:pt x="17" y="46"/>
                      <a:pt x="32" y="38"/>
                    </a:cubicBezTo>
                    <a:cubicBezTo>
                      <a:pt x="66" y="18"/>
                      <a:pt x="107" y="10"/>
                      <a:pt x="14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138"/>
              <p:cNvSpPr>
                <a:spLocks/>
              </p:cNvSpPr>
              <p:nvPr/>
            </p:nvSpPr>
            <p:spPr bwMode="gray">
              <a:xfrm>
                <a:off x="678487" y="3239541"/>
                <a:ext cx="347070" cy="113780"/>
              </a:xfrm>
              <a:custGeom>
                <a:avLst/>
                <a:gdLst>
                  <a:gd name="T0" fmla="*/ 2 w 402"/>
                  <a:gd name="T1" fmla="*/ 0 h 132"/>
                  <a:gd name="T2" fmla="*/ 118 w 402"/>
                  <a:gd name="T3" fmla="*/ 40 h 132"/>
                  <a:gd name="T4" fmla="*/ 329 w 402"/>
                  <a:gd name="T5" fmla="*/ 31 h 132"/>
                  <a:gd name="T6" fmla="*/ 402 w 402"/>
                  <a:gd name="T7" fmla="*/ 0 h 132"/>
                  <a:gd name="T8" fmla="*/ 402 w 402"/>
                  <a:gd name="T9" fmla="*/ 55 h 132"/>
                  <a:gd name="T10" fmla="*/ 379 w 402"/>
                  <a:gd name="T11" fmla="*/ 89 h 132"/>
                  <a:gd name="T12" fmla="*/ 301 w 402"/>
                  <a:gd name="T13" fmla="*/ 118 h 132"/>
                  <a:gd name="T14" fmla="*/ 69 w 402"/>
                  <a:gd name="T15" fmla="*/ 109 h 132"/>
                  <a:gd name="T16" fmla="*/ 3 w 402"/>
                  <a:gd name="T17" fmla="*/ 65 h 132"/>
                  <a:gd name="T18" fmla="*/ 2 w 402"/>
                  <a:gd name="T19" fmla="*/ 0 h 1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2" h="132">
                    <a:moveTo>
                      <a:pt x="2" y="0"/>
                    </a:moveTo>
                    <a:cubicBezTo>
                      <a:pt x="36" y="23"/>
                      <a:pt x="77" y="34"/>
                      <a:pt x="118" y="40"/>
                    </a:cubicBezTo>
                    <a:cubicBezTo>
                      <a:pt x="188" y="50"/>
                      <a:pt x="260" y="49"/>
                      <a:pt x="329" y="31"/>
                    </a:cubicBezTo>
                    <a:cubicBezTo>
                      <a:pt x="355" y="25"/>
                      <a:pt x="380" y="15"/>
                      <a:pt x="402" y="0"/>
                    </a:cubicBezTo>
                    <a:cubicBezTo>
                      <a:pt x="402" y="18"/>
                      <a:pt x="402" y="37"/>
                      <a:pt x="402" y="55"/>
                    </a:cubicBezTo>
                    <a:cubicBezTo>
                      <a:pt x="401" y="70"/>
                      <a:pt x="390" y="81"/>
                      <a:pt x="379" y="89"/>
                    </a:cubicBezTo>
                    <a:cubicBezTo>
                      <a:pt x="355" y="104"/>
                      <a:pt x="328" y="112"/>
                      <a:pt x="301" y="118"/>
                    </a:cubicBezTo>
                    <a:cubicBezTo>
                      <a:pt x="224" y="132"/>
                      <a:pt x="144" y="131"/>
                      <a:pt x="69" y="109"/>
                    </a:cubicBezTo>
                    <a:cubicBezTo>
                      <a:pt x="45" y="101"/>
                      <a:pt x="16" y="91"/>
                      <a:pt x="3" y="65"/>
                    </a:cubicBezTo>
                    <a:cubicBezTo>
                      <a:pt x="0" y="44"/>
                      <a:pt x="3" y="2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143"/>
              <p:cNvSpPr>
                <a:spLocks/>
              </p:cNvSpPr>
              <p:nvPr/>
            </p:nvSpPr>
            <p:spPr bwMode="gray">
              <a:xfrm>
                <a:off x="679305" y="3339405"/>
                <a:ext cx="347070" cy="110506"/>
              </a:xfrm>
              <a:custGeom>
                <a:avLst/>
                <a:gdLst>
                  <a:gd name="T0" fmla="*/ 1 w 402"/>
                  <a:gd name="T1" fmla="*/ 1 h 128"/>
                  <a:gd name="T2" fmla="*/ 96 w 402"/>
                  <a:gd name="T3" fmla="*/ 37 h 128"/>
                  <a:gd name="T4" fmla="*/ 256 w 402"/>
                  <a:gd name="T5" fmla="*/ 44 h 128"/>
                  <a:gd name="T6" fmla="*/ 401 w 402"/>
                  <a:gd name="T7" fmla="*/ 0 h 128"/>
                  <a:gd name="T8" fmla="*/ 400 w 402"/>
                  <a:gd name="T9" fmla="*/ 62 h 128"/>
                  <a:gd name="T10" fmla="*/ 357 w 402"/>
                  <a:gd name="T11" fmla="*/ 101 h 128"/>
                  <a:gd name="T12" fmla="*/ 200 w 402"/>
                  <a:gd name="T13" fmla="*/ 128 h 128"/>
                  <a:gd name="T14" fmla="*/ 40 w 402"/>
                  <a:gd name="T15" fmla="*/ 98 h 128"/>
                  <a:gd name="T16" fmla="*/ 2 w 402"/>
                  <a:gd name="T17" fmla="*/ 63 h 128"/>
                  <a:gd name="T18" fmla="*/ 1 w 402"/>
                  <a:gd name="T19" fmla="*/ 1 h 1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2" h="128">
                    <a:moveTo>
                      <a:pt x="1" y="1"/>
                    </a:moveTo>
                    <a:cubicBezTo>
                      <a:pt x="30" y="20"/>
                      <a:pt x="63" y="30"/>
                      <a:pt x="96" y="37"/>
                    </a:cubicBezTo>
                    <a:cubicBezTo>
                      <a:pt x="149" y="47"/>
                      <a:pt x="203" y="48"/>
                      <a:pt x="256" y="44"/>
                    </a:cubicBezTo>
                    <a:cubicBezTo>
                      <a:pt x="306" y="39"/>
                      <a:pt x="358" y="29"/>
                      <a:pt x="401" y="0"/>
                    </a:cubicBezTo>
                    <a:cubicBezTo>
                      <a:pt x="400" y="21"/>
                      <a:pt x="402" y="42"/>
                      <a:pt x="400" y="62"/>
                    </a:cubicBezTo>
                    <a:cubicBezTo>
                      <a:pt x="393" y="82"/>
                      <a:pt x="374" y="92"/>
                      <a:pt x="357" y="101"/>
                    </a:cubicBezTo>
                    <a:cubicBezTo>
                      <a:pt x="307" y="122"/>
                      <a:pt x="253" y="126"/>
                      <a:pt x="200" y="128"/>
                    </a:cubicBezTo>
                    <a:cubicBezTo>
                      <a:pt x="146" y="126"/>
                      <a:pt x="90" y="121"/>
                      <a:pt x="40" y="98"/>
                    </a:cubicBezTo>
                    <a:cubicBezTo>
                      <a:pt x="25" y="91"/>
                      <a:pt x="7" y="80"/>
                      <a:pt x="2" y="63"/>
                    </a:cubicBezTo>
                    <a:cubicBezTo>
                      <a:pt x="0" y="42"/>
                      <a:pt x="2" y="2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147"/>
              <p:cNvSpPr>
                <a:spLocks/>
              </p:cNvSpPr>
              <p:nvPr/>
            </p:nvSpPr>
            <p:spPr bwMode="gray">
              <a:xfrm>
                <a:off x="678487" y="3440088"/>
                <a:ext cx="347888" cy="110506"/>
              </a:xfrm>
              <a:custGeom>
                <a:avLst/>
                <a:gdLst>
                  <a:gd name="T0" fmla="*/ 2 w 403"/>
                  <a:gd name="T1" fmla="*/ 1 h 128"/>
                  <a:gd name="T2" fmla="*/ 111 w 403"/>
                  <a:gd name="T3" fmla="*/ 40 h 128"/>
                  <a:gd name="T4" fmla="*/ 253 w 403"/>
                  <a:gd name="T5" fmla="*/ 45 h 128"/>
                  <a:gd name="T6" fmla="*/ 402 w 403"/>
                  <a:gd name="T7" fmla="*/ 0 h 128"/>
                  <a:gd name="T8" fmla="*/ 401 w 403"/>
                  <a:gd name="T9" fmla="*/ 63 h 128"/>
                  <a:gd name="T10" fmla="*/ 358 w 403"/>
                  <a:gd name="T11" fmla="*/ 101 h 128"/>
                  <a:gd name="T12" fmla="*/ 213 w 403"/>
                  <a:gd name="T13" fmla="*/ 128 h 128"/>
                  <a:gd name="T14" fmla="*/ 49 w 403"/>
                  <a:gd name="T15" fmla="*/ 103 h 128"/>
                  <a:gd name="T16" fmla="*/ 3 w 403"/>
                  <a:gd name="T17" fmla="*/ 65 h 128"/>
                  <a:gd name="T18" fmla="*/ 2 w 403"/>
                  <a:gd name="T19" fmla="*/ 1 h 1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3" h="128">
                    <a:moveTo>
                      <a:pt x="2" y="1"/>
                    </a:moveTo>
                    <a:cubicBezTo>
                      <a:pt x="34" y="22"/>
                      <a:pt x="73" y="33"/>
                      <a:pt x="111" y="40"/>
                    </a:cubicBezTo>
                    <a:cubicBezTo>
                      <a:pt x="158" y="48"/>
                      <a:pt x="205" y="47"/>
                      <a:pt x="253" y="45"/>
                    </a:cubicBezTo>
                    <a:cubicBezTo>
                      <a:pt x="304" y="39"/>
                      <a:pt x="358" y="30"/>
                      <a:pt x="402" y="0"/>
                    </a:cubicBezTo>
                    <a:cubicBezTo>
                      <a:pt x="401" y="21"/>
                      <a:pt x="403" y="42"/>
                      <a:pt x="401" y="63"/>
                    </a:cubicBezTo>
                    <a:cubicBezTo>
                      <a:pt x="395" y="82"/>
                      <a:pt x="376" y="93"/>
                      <a:pt x="358" y="101"/>
                    </a:cubicBezTo>
                    <a:cubicBezTo>
                      <a:pt x="313" y="121"/>
                      <a:pt x="262" y="126"/>
                      <a:pt x="213" y="128"/>
                    </a:cubicBezTo>
                    <a:cubicBezTo>
                      <a:pt x="158" y="128"/>
                      <a:pt x="101" y="124"/>
                      <a:pt x="49" y="103"/>
                    </a:cubicBezTo>
                    <a:cubicBezTo>
                      <a:pt x="31" y="95"/>
                      <a:pt x="11" y="84"/>
                      <a:pt x="3" y="65"/>
                    </a:cubicBezTo>
                    <a:cubicBezTo>
                      <a:pt x="0" y="44"/>
                      <a:pt x="3" y="2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5" name="Freeform 9"/>
            <p:cNvSpPr>
              <a:spLocks/>
            </p:cNvSpPr>
            <p:nvPr>
              <p:custDataLst>
                <p:tags r:id="rId12"/>
              </p:custDataLst>
            </p:nvPr>
          </p:nvSpPr>
          <p:spPr bwMode="gray">
            <a:xfrm rot="18900000" flipV="1">
              <a:off x="-1090284" y="2954920"/>
              <a:ext cx="304315" cy="98737"/>
            </a:xfrm>
            <a:custGeom>
              <a:avLst/>
              <a:gdLst>
                <a:gd name="T0" fmla="*/ 2187 w 4163"/>
                <a:gd name="T1" fmla="*/ 1 h 1509"/>
                <a:gd name="T2" fmla="*/ 2376 w 4163"/>
                <a:gd name="T3" fmla="*/ 15 h 1509"/>
                <a:gd name="T4" fmla="*/ 2560 w 4163"/>
                <a:gd name="T5" fmla="*/ 41 h 1509"/>
                <a:gd name="T6" fmla="*/ 2741 w 4163"/>
                <a:gd name="T7" fmla="*/ 80 h 1509"/>
                <a:gd name="T8" fmla="*/ 2917 w 4163"/>
                <a:gd name="T9" fmla="*/ 132 h 1509"/>
                <a:gd name="T10" fmla="*/ 3085 w 4163"/>
                <a:gd name="T11" fmla="*/ 194 h 1509"/>
                <a:gd name="T12" fmla="*/ 3245 w 4163"/>
                <a:gd name="T13" fmla="*/ 266 h 1509"/>
                <a:gd name="T14" fmla="*/ 3396 w 4163"/>
                <a:gd name="T15" fmla="*/ 348 h 1509"/>
                <a:gd name="T16" fmla="*/ 3537 w 4163"/>
                <a:gd name="T17" fmla="*/ 438 h 1509"/>
                <a:gd name="T18" fmla="*/ 3665 w 4163"/>
                <a:gd name="T19" fmla="*/ 537 h 1509"/>
                <a:gd name="T20" fmla="*/ 3781 w 4163"/>
                <a:gd name="T21" fmla="*/ 642 h 1509"/>
                <a:gd name="T22" fmla="*/ 3882 w 4163"/>
                <a:gd name="T23" fmla="*/ 753 h 1509"/>
                <a:gd name="T24" fmla="*/ 4030 w 4163"/>
                <a:gd name="T25" fmla="*/ 1495 h 1509"/>
                <a:gd name="T26" fmla="*/ 3335 w 4163"/>
                <a:gd name="T27" fmla="*/ 1161 h 1509"/>
                <a:gd name="T28" fmla="*/ 3248 w 4163"/>
                <a:gd name="T29" fmla="*/ 1031 h 1509"/>
                <a:gd name="T30" fmla="*/ 3144 w 4163"/>
                <a:gd name="T31" fmla="*/ 908 h 1509"/>
                <a:gd name="T32" fmla="*/ 3025 w 4163"/>
                <a:gd name="T33" fmla="*/ 796 h 1509"/>
                <a:gd name="T34" fmla="*/ 2894 w 4163"/>
                <a:gd name="T35" fmla="*/ 695 h 1509"/>
                <a:gd name="T36" fmla="*/ 2750 w 4163"/>
                <a:gd name="T37" fmla="*/ 604 h 1509"/>
                <a:gd name="T38" fmla="*/ 2597 w 4163"/>
                <a:gd name="T39" fmla="*/ 525 h 1509"/>
                <a:gd name="T40" fmla="*/ 2434 w 4163"/>
                <a:gd name="T41" fmla="*/ 461 h 1509"/>
                <a:gd name="T42" fmla="*/ 2264 w 4163"/>
                <a:gd name="T43" fmla="*/ 409 h 1509"/>
                <a:gd name="T44" fmla="*/ 2089 w 4163"/>
                <a:gd name="T45" fmla="*/ 372 h 1509"/>
                <a:gd name="T46" fmla="*/ 1909 w 4163"/>
                <a:gd name="T47" fmla="*/ 351 h 1509"/>
                <a:gd name="T48" fmla="*/ 1726 w 4163"/>
                <a:gd name="T49" fmla="*/ 347 h 1509"/>
                <a:gd name="T50" fmla="*/ 1541 w 4163"/>
                <a:gd name="T51" fmla="*/ 360 h 1509"/>
                <a:gd name="T52" fmla="*/ 1357 w 4163"/>
                <a:gd name="T53" fmla="*/ 390 h 1509"/>
                <a:gd name="T54" fmla="*/ 1174 w 4163"/>
                <a:gd name="T55" fmla="*/ 441 h 1509"/>
                <a:gd name="T56" fmla="*/ 994 w 4163"/>
                <a:gd name="T57" fmla="*/ 510 h 1509"/>
                <a:gd name="T58" fmla="*/ 819 w 4163"/>
                <a:gd name="T59" fmla="*/ 601 h 1509"/>
                <a:gd name="T60" fmla="*/ 650 w 4163"/>
                <a:gd name="T61" fmla="*/ 714 h 1509"/>
                <a:gd name="T62" fmla="*/ 487 w 4163"/>
                <a:gd name="T63" fmla="*/ 848 h 1509"/>
                <a:gd name="T64" fmla="*/ 334 w 4163"/>
                <a:gd name="T65" fmla="*/ 1006 h 1509"/>
                <a:gd name="T66" fmla="*/ 191 w 4163"/>
                <a:gd name="T67" fmla="*/ 1188 h 1509"/>
                <a:gd name="T68" fmla="*/ 61 w 4163"/>
                <a:gd name="T69" fmla="*/ 1395 h 1509"/>
                <a:gd name="T70" fmla="*/ 51 w 4163"/>
                <a:gd name="T71" fmla="*/ 1385 h 1509"/>
                <a:gd name="T72" fmla="*/ 162 w 4163"/>
                <a:gd name="T73" fmla="*/ 1156 h 1509"/>
                <a:gd name="T74" fmla="*/ 286 w 4163"/>
                <a:gd name="T75" fmla="*/ 950 h 1509"/>
                <a:gd name="T76" fmla="*/ 424 w 4163"/>
                <a:gd name="T77" fmla="*/ 766 h 1509"/>
                <a:gd name="T78" fmla="*/ 571 w 4163"/>
                <a:gd name="T79" fmla="*/ 604 h 1509"/>
                <a:gd name="T80" fmla="*/ 729 w 4163"/>
                <a:gd name="T81" fmla="*/ 463 h 1509"/>
                <a:gd name="T82" fmla="*/ 895 w 4163"/>
                <a:gd name="T83" fmla="*/ 343 h 1509"/>
                <a:gd name="T84" fmla="*/ 1068 w 4163"/>
                <a:gd name="T85" fmla="*/ 242 h 1509"/>
                <a:gd name="T86" fmla="*/ 1248 w 4163"/>
                <a:gd name="T87" fmla="*/ 160 h 1509"/>
                <a:gd name="T88" fmla="*/ 1431 w 4163"/>
                <a:gd name="T89" fmla="*/ 96 h 1509"/>
                <a:gd name="T90" fmla="*/ 1618 w 4163"/>
                <a:gd name="T91" fmla="*/ 48 h 1509"/>
                <a:gd name="T92" fmla="*/ 1808 w 4163"/>
                <a:gd name="T93" fmla="*/ 17 h 1509"/>
                <a:gd name="T94" fmla="*/ 1998 w 4163"/>
                <a:gd name="T95" fmla="*/ 2 h 15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163"/>
                <a:gd name="T145" fmla="*/ 0 h 1509"/>
                <a:gd name="T146" fmla="*/ 4163 w 4163"/>
                <a:gd name="T147" fmla="*/ 1509 h 15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163" h="1509">
                  <a:moveTo>
                    <a:pt x="2092" y="0"/>
                  </a:moveTo>
                  <a:lnTo>
                    <a:pt x="2187" y="1"/>
                  </a:lnTo>
                  <a:lnTo>
                    <a:pt x="2282" y="6"/>
                  </a:lnTo>
                  <a:lnTo>
                    <a:pt x="2376" y="15"/>
                  </a:lnTo>
                  <a:lnTo>
                    <a:pt x="2468" y="26"/>
                  </a:lnTo>
                  <a:lnTo>
                    <a:pt x="2560" y="41"/>
                  </a:lnTo>
                  <a:lnTo>
                    <a:pt x="2651" y="60"/>
                  </a:lnTo>
                  <a:lnTo>
                    <a:pt x="2741" y="80"/>
                  </a:lnTo>
                  <a:lnTo>
                    <a:pt x="2829" y="106"/>
                  </a:lnTo>
                  <a:lnTo>
                    <a:pt x="2917" y="132"/>
                  </a:lnTo>
                  <a:lnTo>
                    <a:pt x="3001" y="161"/>
                  </a:lnTo>
                  <a:lnTo>
                    <a:pt x="3085" y="194"/>
                  </a:lnTo>
                  <a:lnTo>
                    <a:pt x="3166" y="230"/>
                  </a:lnTo>
                  <a:lnTo>
                    <a:pt x="3245" y="266"/>
                  </a:lnTo>
                  <a:lnTo>
                    <a:pt x="3322" y="305"/>
                  </a:lnTo>
                  <a:lnTo>
                    <a:pt x="3396" y="348"/>
                  </a:lnTo>
                  <a:lnTo>
                    <a:pt x="3468" y="391"/>
                  </a:lnTo>
                  <a:lnTo>
                    <a:pt x="3537" y="438"/>
                  </a:lnTo>
                  <a:lnTo>
                    <a:pt x="3603" y="486"/>
                  </a:lnTo>
                  <a:lnTo>
                    <a:pt x="3665" y="537"/>
                  </a:lnTo>
                  <a:lnTo>
                    <a:pt x="3726" y="589"/>
                  </a:lnTo>
                  <a:lnTo>
                    <a:pt x="3781" y="642"/>
                  </a:lnTo>
                  <a:lnTo>
                    <a:pt x="3833" y="696"/>
                  </a:lnTo>
                  <a:lnTo>
                    <a:pt x="3882" y="753"/>
                  </a:lnTo>
                  <a:lnTo>
                    <a:pt x="4163" y="538"/>
                  </a:lnTo>
                  <a:lnTo>
                    <a:pt x="4030" y="1495"/>
                  </a:lnTo>
                  <a:lnTo>
                    <a:pt x="3068" y="1366"/>
                  </a:lnTo>
                  <a:lnTo>
                    <a:pt x="3335" y="1161"/>
                  </a:lnTo>
                  <a:lnTo>
                    <a:pt x="3293" y="1094"/>
                  </a:lnTo>
                  <a:lnTo>
                    <a:pt x="3248" y="1031"/>
                  </a:lnTo>
                  <a:lnTo>
                    <a:pt x="3197" y="968"/>
                  </a:lnTo>
                  <a:lnTo>
                    <a:pt x="3144" y="908"/>
                  </a:lnTo>
                  <a:lnTo>
                    <a:pt x="3086" y="852"/>
                  </a:lnTo>
                  <a:lnTo>
                    <a:pt x="3025" y="796"/>
                  </a:lnTo>
                  <a:lnTo>
                    <a:pt x="2961" y="744"/>
                  </a:lnTo>
                  <a:lnTo>
                    <a:pt x="2894" y="695"/>
                  </a:lnTo>
                  <a:lnTo>
                    <a:pt x="2823" y="648"/>
                  </a:lnTo>
                  <a:lnTo>
                    <a:pt x="2750" y="604"/>
                  </a:lnTo>
                  <a:lnTo>
                    <a:pt x="2674" y="563"/>
                  </a:lnTo>
                  <a:lnTo>
                    <a:pt x="2597" y="525"/>
                  </a:lnTo>
                  <a:lnTo>
                    <a:pt x="2516" y="491"/>
                  </a:lnTo>
                  <a:lnTo>
                    <a:pt x="2434" y="461"/>
                  </a:lnTo>
                  <a:lnTo>
                    <a:pt x="2350" y="433"/>
                  </a:lnTo>
                  <a:lnTo>
                    <a:pt x="2264" y="409"/>
                  </a:lnTo>
                  <a:lnTo>
                    <a:pt x="2177" y="389"/>
                  </a:lnTo>
                  <a:lnTo>
                    <a:pt x="2089" y="372"/>
                  </a:lnTo>
                  <a:lnTo>
                    <a:pt x="1999" y="360"/>
                  </a:lnTo>
                  <a:lnTo>
                    <a:pt x="1909" y="351"/>
                  </a:lnTo>
                  <a:lnTo>
                    <a:pt x="1817" y="347"/>
                  </a:lnTo>
                  <a:lnTo>
                    <a:pt x="1726" y="347"/>
                  </a:lnTo>
                  <a:lnTo>
                    <a:pt x="1633" y="351"/>
                  </a:lnTo>
                  <a:lnTo>
                    <a:pt x="1541" y="360"/>
                  </a:lnTo>
                  <a:lnTo>
                    <a:pt x="1449" y="372"/>
                  </a:lnTo>
                  <a:lnTo>
                    <a:pt x="1357" y="390"/>
                  </a:lnTo>
                  <a:lnTo>
                    <a:pt x="1266" y="413"/>
                  </a:lnTo>
                  <a:lnTo>
                    <a:pt x="1174" y="441"/>
                  </a:lnTo>
                  <a:lnTo>
                    <a:pt x="1083" y="472"/>
                  </a:lnTo>
                  <a:lnTo>
                    <a:pt x="994" y="510"/>
                  </a:lnTo>
                  <a:lnTo>
                    <a:pt x="905" y="553"/>
                  </a:lnTo>
                  <a:lnTo>
                    <a:pt x="819" y="601"/>
                  </a:lnTo>
                  <a:lnTo>
                    <a:pt x="733" y="654"/>
                  </a:lnTo>
                  <a:lnTo>
                    <a:pt x="650" y="714"/>
                  </a:lnTo>
                  <a:lnTo>
                    <a:pt x="568" y="778"/>
                  </a:lnTo>
                  <a:lnTo>
                    <a:pt x="487" y="848"/>
                  </a:lnTo>
                  <a:lnTo>
                    <a:pt x="410" y="924"/>
                  </a:lnTo>
                  <a:lnTo>
                    <a:pt x="334" y="1006"/>
                  </a:lnTo>
                  <a:lnTo>
                    <a:pt x="262" y="1094"/>
                  </a:lnTo>
                  <a:lnTo>
                    <a:pt x="191" y="1188"/>
                  </a:lnTo>
                  <a:lnTo>
                    <a:pt x="124" y="1289"/>
                  </a:lnTo>
                  <a:lnTo>
                    <a:pt x="61" y="1395"/>
                  </a:lnTo>
                  <a:lnTo>
                    <a:pt x="0" y="1509"/>
                  </a:lnTo>
                  <a:lnTo>
                    <a:pt x="51" y="1385"/>
                  </a:lnTo>
                  <a:lnTo>
                    <a:pt x="104" y="1268"/>
                  </a:lnTo>
                  <a:lnTo>
                    <a:pt x="162" y="1156"/>
                  </a:lnTo>
                  <a:lnTo>
                    <a:pt x="223" y="1050"/>
                  </a:lnTo>
                  <a:lnTo>
                    <a:pt x="286" y="950"/>
                  </a:lnTo>
                  <a:lnTo>
                    <a:pt x="354" y="855"/>
                  </a:lnTo>
                  <a:lnTo>
                    <a:pt x="424" y="766"/>
                  </a:lnTo>
                  <a:lnTo>
                    <a:pt x="496" y="682"/>
                  </a:lnTo>
                  <a:lnTo>
                    <a:pt x="571" y="604"/>
                  </a:lnTo>
                  <a:lnTo>
                    <a:pt x="649" y="532"/>
                  </a:lnTo>
                  <a:lnTo>
                    <a:pt x="729" y="463"/>
                  </a:lnTo>
                  <a:lnTo>
                    <a:pt x="812" y="400"/>
                  </a:lnTo>
                  <a:lnTo>
                    <a:pt x="895" y="343"/>
                  </a:lnTo>
                  <a:lnTo>
                    <a:pt x="981" y="290"/>
                  </a:lnTo>
                  <a:lnTo>
                    <a:pt x="1068" y="242"/>
                  </a:lnTo>
                  <a:lnTo>
                    <a:pt x="1157" y="198"/>
                  </a:lnTo>
                  <a:lnTo>
                    <a:pt x="1248" y="160"/>
                  </a:lnTo>
                  <a:lnTo>
                    <a:pt x="1339" y="125"/>
                  </a:lnTo>
                  <a:lnTo>
                    <a:pt x="1431" y="96"/>
                  </a:lnTo>
                  <a:lnTo>
                    <a:pt x="1525" y="69"/>
                  </a:lnTo>
                  <a:lnTo>
                    <a:pt x="1618" y="48"/>
                  </a:lnTo>
                  <a:lnTo>
                    <a:pt x="1713" y="30"/>
                  </a:lnTo>
                  <a:lnTo>
                    <a:pt x="1808" y="17"/>
                  </a:lnTo>
                  <a:lnTo>
                    <a:pt x="1903" y="7"/>
                  </a:lnTo>
                  <a:lnTo>
                    <a:pt x="1998" y="2"/>
                  </a:lnTo>
                  <a:lnTo>
                    <a:pt x="2092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72000" tIns="72000" rIns="72000" bIns="7200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7" name="Freeform 9"/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 rot="18900000" flipH="1">
              <a:off x="-1375285" y="2451890"/>
              <a:ext cx="304315" cy="98737"/>
            </a:xfrm>
            <a:custGeom>
              <a:avLst/>
              <a:gdLst>
                <a:gd name="T0" fmla="*/ 2187 w 4163"/>
                <a:gd name="T1" fmla="*/ 1 h 1509"/>
                <a:gd name="T2" fmla="*/ 2376 w 4163"/>
                <a:gd name="T3" fmla="*/ 15 h 1509"/>
                <a:gd name="T4" fmla="*/ 2560 w 4163"/>
                <a:gd name="T5" fmla="*/ 41 h 1509"/>
                <a:gd name="T6" fmla="*/ 2741 w 4163"/>
                <a:gd name="T7" fmla="*/ 80 h 1509"/>
                <a:gd name="T8" fmla="*/ 2917 w 4163"/>
                <a:gd name="T9" fmla="*/ 132 h 1509"/>
                <a:gd name="T10" fmla="*/ 3085 w 4163"/>
                <a:gd name="T11" fmla="*/ 194 h 1509"/>
                <a:gd name="T12" fmla="*/ 3245 w 4163"/>
                <a:gd name="T13" fmla="*/ 266 h 1509"/>
                <a:gd name="T14" fmla="*/ 3396 w 4163"/>
                <a:gd name="T15" fmla="*/ 348 h 1509"/>
                <a:gd name="T16" fmla="*/ 3537 w 4163"/>
                <a:gd name="T17" fmla="*/ 438 h 1509"/>
                <a:gd name="T18" fmla="*/ 3665 w 4163"/>
                <a:gd name="T19" fmla="*/ 537 h 1509"/>
                <a:gd name="T20" fmla="*/ 3781 w 4163"/>
                <a:gd name="T21" fmla="*/ 642 h 1509"/>
                <a:gd name="T22" fmla="*/ 3882 w 4163"/>
                <a:gd name="T23" fmla="*/ 753 h 1509"/>
                <a:gd name="T24" fmla="*/ 4030 w 4163"/>
                <a:gd name="T25" fmla="*/ 1495 h 1509"/>
                <a:gd name="T26" fmla="*/ 3335 w 4163"/>
                <a:gd name="T27" fmla="*/ 1161 h 1509"/>
                <a:gd name="T28" fmla="*/ 3248 w 4163"/>
                <a:gd name="T29" fmla="*/ 1031 h 1509"/>
                <a:gd name="T30" fmla="*/ 3144 w 4163"/>
                <a:gd name="T31" fmla="*/ 908 h 1509"/>
                <a:gd name="T32" fmla="*/ 3025 w 4163"/>
                <a:gd name="T33" fmla="*/ 796 h 1509"/>
                <a:gd name="T34" fmla="*/ 2894 w 4163"/>
                <a:gd name="T35" fmla="*/ 695 h 1509"/>
                <a:gd name="T36" fmla="*/ 2750 w 4163"/>
                <a:gd name="T37" fmla="*/ 604 h 1509"/>
                <a:gd name="T38" fmla="*/ 2597 w 4163"/>
                <a:gd name="T39" fmla="*/ 525 h 1509"/>
                <a:gd name="T40" fmla="*/ 2434 w 4163"/>
                <a:gd name="T41" fmla="*/ 461 h 1509"/>
                <a:gd name="T42" fmla="*/ 2264 w 4163"/>
                <a:gd name="T43" fmla="*/ 409 h 1509"/>
                <a:gd name="T44" fmla="*/ 2089 w 4163"/>
                <a:gd name="T45" fmla="*/ 372 h 1509"/>
                <a:gd name="T46" fmla="*/ 1909 w 4163"/>
                <a:gd name="T47" fmla="*/ 351 h 1509"/>
                <a:gd name="T48" fmla="*/ 1726 w 4163"/>
                <a:gd name="T49" fmla="*/ 347 h 1509"/>
                <a:gd name="T50" fmla="*/ 1541 w 4163"/>
                <a:gd name="T51" fmla="*/ 360 h 1509"/>
                <a:gd name="T52" fmla="*/ 1357 w 4163"/>
                <a:gd name="T53" fmla="*/ 390 h 1509"/>
                <a:gd name="T54" fmla="*/ 1174 w 4163"/>
                <a:gd name="T55" fmla="*/ 441 h 1509"/>
                <a:gd name="T56" fmla="*/ 994 w 4163"/>
                <a:gd name="T57" fmla="*/ 510 h 1509"/>
                <a:gd name="T58" fmla="*/ 819 w 4163"/>
                <a:gd name="T59" fmla="*/ 601 h 1509"/>
                <a:gd name="T60" fmla="*/ 650 w 4163"/>
                <a:gd name="T61" fmla="*/ 714 h 1509"/>
                <a:gd name="T62" fmla="*/ 487 w 4163"/>
                <a:gd name="T63" fmla="*/ 848 h 1509"/>
                <a:gd name="T64" fmla="*/ 334 w 4163"/>
                <a:gd name="T65" fmla="*/ 1006 h 1509"/>
                <a:gd name="T66" fmla="*/ 191 w 4163"/>
                <a:gd name="T67" fmla="*/ 1188 h 1509"/>
                <a:gd name="T68" fmla="*/ 61 w 4163"/>
                <a:gd name="T69" fmla="*/ 1395 h 1509"/>
                <a:gd name="T70" fmla="*/ 51 w 4163"/>
                <a:gd name="T71" fmla="*/ 1385 h 1509"/>
                <a:gd name="T72" fmla="*/ 162 w 4163"/>
                <a:gd name="T73" fmla="*/ 1156 h 1509"/>
                <a:gd name="T74" fmla="*/ 286 w 4163"/>
                <a:gd name="T75" fmla="*/ 950 h 1509"/>
                <a:gd name="T76" fmla="*/ 424 w 4163"/>
                <a:gd name="T77" fmla="*/ 766 h 1509"/>
                <a:gd name="T78" fmla="*/ 571 w 4163"/>
                <a:gd name="T79" fmla="*/ 604 h 1509"/>
                <a:gd name="T80" fmla="*/ 729 w 4163"/>
                <a:gd name="T81" fmla="*/ 463 h 1509"/>
                <a:gd name="T82" fmla="*/ 895 w 4163"/>
                <a:gd name="T83" fmla="*/ 343 h 1509"/>
                <a:gd name="T84" fmla="*/ 1068 w 4163"/>
                <a:gd name="T85" fmla="*/ 242 h 1509"/>
                <a:gd name="T86" fmla="*/ 1248 w 4163"/>
                <a:gd name="T87" fmla="*/ 160 h 1509"/>
                <a:gd name="T88" fmla="*/ 1431 w 4163"/>
                <a:gd name="T89" fmla="*/ 96 h 1509"/>
                <a:gd name="T90" fmla="*/ 1618 w 4163"/>
                <a:gd name="T91" fmla="*/ 48 h 1509"/>
                <a:gd name="T92" fmla="*/ 1808 w 4163"/>
                <a:gd name="T93" fmla="*/ 17 h 1509"/>
                <a:gd name="T94" fmla="*/ 1998 w 4163"/>
                <a:gd name="T95" fmla="*/ 2 h 15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163"/>
                <a:gd name="T145" fmla="*/ 0 h 1509"/>
                <a:gd name="T146" fmla="*/ 4163 w 4163"/>
                <a:gd name="T147" fmla="*/ 1509 h 15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163" h="1509">
                  <a:moveTo>
                    <a:pt x="2092" y="0"/>
                  </a:moveTo>
                  <a:lnTo>
                    <a:pt x="2187" y="1"/>
                  </a:lnTo>
                  <a:lnTo>
                    <a:pt x="2282" y="6"/>
                  </a:lnTo>
                  <a:lnTo>
                    <a:pt x="2376" y="15"/>
                  </a:lnTo>
                  <a:lnTo>
                    <a:pt x="2468" y="26"/>
                  </a:lnTo>
                  <a:lnTo>
                    <a:pt x="2560" y="41"/>
                  </a:lnTo>
                  <a:lnTo>
                    <a:pt x="2651" y="60"/>
                  </a:lnTo>
                  <a:lnTo>
                    <a:pt x="2741" y="80"/>
                  </a:lnTo>
                  <a:lnTo>
                    <a:pt x="2829" y="106"/>
                  </a:lnTo>
                  <a:lnTo>
                    <a:pt x="2917" y="132"/>
                  </a:lnTo>
                  <a:lnTo>
                    <a:pt x="3001" y="161"/>
                  </a:lnTo>
                  <a:lnTo>
                    <a:pt x="3085" y="194"/>
                  </a:lnTo>
                  <a:lnTo>
                    <a:pt x="3166" y="230"/>
                  </a:lnTo>
                  <a:lnTo>
                    <a:pt x="3245" y="266"/>
                  </a:lnTo>
                  <a:lnTo>
                    <a:pt x="3322" y="305"/>
                  </a:lnTo>
                  <a:lnTo>
                    <a:pt x="3396" y="348"/>
                  </a:lnTo>
                  <a:lnTo>
                    <a:pt x="3468" y="391"/>
                  </a:lnTo>
                  <a:lnTo>
                    <a:pt x="3537" y="438"/>
                  </a:lnTo>
                  <a:lnTo>
                    <a:pt x="3603" y="486"/>
                  </a:lnTo>
                  <a:lnTo>
                    <a:pt x="3665" y="537"/>
                  </a:lnTo>
                  <a:lnTo>
                    <a:pt x="3726" y="589"/>
                  </a:lnTo>
                  <a:lnTo>
                    <a:pt x="3781" y="642"/>
                  </a:lnTo>
                  <a:lnTo>
                    <a:pt x="3833" y="696"/>
                  </a:lnTo>
                  <a:lnTo>
                    <a:pt x="3882" y="753"/>
                  </a:lnTo>
                  <a:lnTo>
                    <a:pt x="4163" y="538"/>
                  </a:lnTo>
                  <a:lnTo>
                    <a:pt x="4030" y="1495"/>
                  </a:lnTo>
                  <a:lnTo>
                    <a:pt x="3068" y="1366"/>
                  </a:lnTo>
                  <a:lnTo>
                    <a:pt x="3335" y="1161"/>
                  </a:lnTo>
                  <a:lnTo>
                    <a:pt x="3293" y="1094"/>
                  </a:lnTo>
                  <a:lnTo>
                    <a:pt x="3248" y="1031"/>
                  </a:lnTo>
                  <a:lnTo>
                    <a:pt x="3197" y="968"/>
                  </a:lnTo>
                  <a:lnTo>
                    <a:pt x="3144" y="908"/>
                  </a:lnTo>
                  <a:lnTo>
                    <a:pt x="3086" y="852"/>
                  </a:lnTo>
                  <a:lnTo>
                    <a:pt x="3025" y="796"/>
                  </a:lnTo>
                  <a:lnTo>
                    <a:pt x="2961" y="744"/>
                  </a:lnTo>
                  <a:lnTo>
                    <a:pt x="2894" y="695"/>
                  </a:lnTo>
                  <a:lnTo>
                    <a:pt x="2823" y="648"/>
                  </a:lnTo>
                  <a:lnTo>
                    <a:pt x="2750" y="604"/>
                  </a:lnTo>
                  <a:lnTo>
                    <a:pt x="2674" y="563"/>
                  </a:lnTo>
                  <a:lnTo>
                    <a:pt x="2597" y="525"/>
                  </a:lnTo>
                  <a:lnTo>
                    <a:pt x="2516" y="491"/>
                  </a:lnTo>
                  <a:lnTo>
                    <a:pt x="2434" y="461"/>
                  </a:lnTo>
                  <a:lnTo>
                    <a:pt x="2350" y="433"/>
                  </a:lnTo>
                  <a:lnTo>
                    <a:pt x="2264" y="409"/>
                  </a:lnTo>
                  <a:lnTo>
                    <a:pt x="2177" y="389"/>
                  </a:lnTo>
                  <a:lnTo>
                    <a:pt x="2089" y="372"/>
                  </a:lnTo>
                  <a:lnTo>
                    <a:pt x="1999" y="360"/>
                  </a:lnTo>
                  <a:lnTo>
                    <a:pt x="1909" y="351"/>
                  </a:lnTo>
                  <a:lnTo>
                    <a:pt x="1817" y="347"/>
                  </a:lnTo>
                  <a:lnTo>
                    <a:pt x="1726" y="347"/>
                  </a:lnTo>
                  <a:lnTo>
                    <a:pt x="1633" y="351"/>
                  </a:lnTo>
                  <a:lnTo>
                    <a:pt x="1541" y="360"/>
                  </a:lnTo>
                  <a:lnTo>
                    <a:pt x="1449" y="372"/>
                  </a:lnTo>
                  <a:lnTo>
                    <a:pt x="1357" y="390"/>
                  </a:lnTo>
                  <a:lnTo>
                    <a:pt x="1266" y="413"/>
                  </a:lnTo>
                  <a:lnTo>
                    <a:pt x="1174" y="441"/>
                  </a:lnTo>
                  <a:lnTo>
                    <a:pt x="1083" y="472"/>
                  </a:lnTo>
                  <a:lnTo>
                    <a:pt x="994" y="510"/>
                  </a:lnTo>
                  <a:lnTo>
                    <a:pt x="905" y="553"/>
                  </a:lnTo>
                  <a:lnTo>
                    <a:pt x="819" y="601"/>
                  </a:lnTo>
                  <a:lnTo>
                    <a:pt x="733" y="654"/>
                  </a:lnTo>
                  <a:lnTo>
                    <a:pt x="650" y="714"/>
                  </a:lnTo>
                  <a:lnTo>
                    <a:pt x="568" y="778"/>
                  </a:lnTo>
                  <a:lnTo>
                    <a:pt x="487" y="848"/>
                  </a:lnTo>
                  <a:lnTo>
                    <a:pt x="410" y="924"/>
                  </a:lnTo>
                  <a:lnTo>
                    <a:pt x="334" y="1006"/>
                  </a:lnTo>
                  <a:lnTo>
                    <a:pt x="262" y="1094"/>
                  </a:lnTo>
                  <a:lnTo>
                    <a:pt x="191" y="1188"/>
                  </a:lnTo>
                  <a:lnTo>
                    <a:pt x="124" y="1289"/>
                  </a:lnTo>
                  <a:lnTo>
                    <a:pt x="61" y="1395"/>
                  </a:lnTo>
                  <a:lnTo>
                    <a:pt x="0" y="1509"/>
                  </a:lnTo>
                  <a:lnTo>
                    <a:pt x="51" y="1385"/>
                  </a:lnTo>
                  <a:lnTo>
                    <a:pt x="104" y="1268"/>
                  </a:lnTo>
                  <a:lnTo>
                    <a:pt x="162" y="1156"/>
                  </a:lnTo>
                  <a:lnTo>
                    <a:pt x="223" y="1050"/>
                  </a:lnTo>
                  <a:lnTo>
                    <a:pt x="286" y="950"/>
                  </a:lnTo>
                  <a:lnTo>
                    <a:pt x="354" y="855"/>
                  </a:lnTo>
                  <a:lnTo>
                    <a:pt x="424" y="766"/>
                  </a:lnTo>
                  <a:lnTo>
                    <a:pt x="496" y="682"/>
                  </a:lnTo>
                  <a:lnTo>
                    <a:pt x="571" y="604"/>
                  </a:lnTo>
                  <a:lnTo>
                    <a:pt x="649" y="532"/>
                  </a:lnTo>
                  <a:lnTo>
                    <a:pt x="729" y="463"/>
                  </a:lnTo>
                  <a:lnTo>
                    <a:pt x="812" y="400"/>
                  </a:lnTo>
                  <a:lnTo>
                    <a:pt x="895" y="343"/>
                  </a:lnTo>
                  <a:lnTo>
                    <a:pt x="981" y="290"/>
                  </a:lnTo>
                  <a:lnTo>
                    <a:pt x="1068" y="242"/>
                  </a:lnTo>
                  <a:lnTo>
                    <a:pt x="1157" y="198"/>
                  </a:lnTo>
                  <a:lnTo>
                    <a:pt x="1248" y="160"/>
                  </a:lnTo>
                  <a:lnTo>
                    <a:pt x="1339" y="125"/>
                  </a:lnTo>
                  <a:lnTo>
                    <a:pt x="1431" y="96"/>
                  </a:lnTo>
                  <a:lnTo>
                    <a:pt x="1525" y="69"/>
                  </a:lnTo>
                  <a:lnTo>
                    <a:pt x="1618" y="48"/>
                  </a:lnTo>
                  <a:lnTo>
                    <a:pt x="1713" y="30"/>
                  </a:lnTo>
                  <a:lnTo>
                    <a:pt x="1808" y="17"/>
                  </a:lnTo>
                  <a:lnTo>
                    <a:pt x="1903" y="7"/>
                  </a:lnTo>
                  <a:lnTo>
                    <a:pt x="1998" y="2"/>
                  </a:lnTo>
                  <a:lnTo>
                    <a:pt x="2092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72000" tIns="72000" rIns="72000" bIns="7200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395" y="2563122"/>
            <a:ext cx="420687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" name="Gruppieren 72"/>
          <p:cNvGrpSpPr/>
          <p:nvPr/>
        </p:nvGrpSpPr>
        <p:grpSpPr bwMode="gray">
          <a:xfrm>
            <a:off x="4922660" y="1077025"/>
            <a:ext cx="405575" cy="388331"/>
            <a:chOff x="-778545" y="2628092"/>
            <a:chExt cx="405575" cy="388331"/>
          </a:xfrm>
          <a:solidFill>
            <a:schemeClr val="accent1"/>
          </a:solidFill>
        </p:grpSpPr>
        <p:sp>
          <p:nvSpPr>
            <p:cNvPr id="74" name="Freeform 45"/>
            <p:cNvSpPr>
              <a:spLocks noEditPoints="1"/>
            </p:cNvSpPr>
            <p:nvPr/>
          </p:nvSpPr>
          <p:spPr bwMode="gray">
            <a:xfrm rot="20790721">
              <a:off x="-628319" y="2762398"/>
              <a:ext cx="255349" cy="254025"/>
            </a:xfrm>
            <a:custGeom>
              <a:avLst/>
              <a:gdLst/>
              <a:ahLst/>
              <a:cxnLst>
                <a:cxn ang="0">
                  <a:pos x="88" y="41"/>
                </a:cxn>
                <a:cxn ang="0">
                  <a:pos x="81" y="31"/>
                </a:cxn>
                <a:cxn ang="0">
                  <a:pos x="85" y="22"/>
                </a:cxn>
                <a:cxn ang="0">
                  <a:pos x="79" y="11"/>
                </a:cxn>
                <a:cxn ang="0">
                  <a:pos x="71" y="15"/>
                </a:cxn>
                <a:cxn ang="0">
                  <a:pos x="59" y="13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41" y="8"/>
                </a:cxn>
                <a:cxn ang="0">
                  <a:pos x="31" y="15"/>
                </a:cxn>
                <a:cxn ang="0">
                  <a:pos x="22" y="11"/>
                </a:cxn>
                <a:cxn ang="0">
                  <a:pos x="11" y="17"/>
                </a:cxn>
                <a:cxn ang="0">
                  <a:pos x="15" y="25"/>
                </a:cxn>
                <a:cxn ang="0">
                  <a:pos x="13" y="37"/>
                </a:cxn>
                <a:cxn ang="0">
                  <a:pos x="4" y="41"/>
                </a:cxn>
                <a:cxn ang="0">
                  <a:pos x="0" y="52"/>
                </a:cxn>
                <a:cxn ang="0">
                  <a:pos x="8" y="55"/>
                </a:cxn>
                <a:cxn ang="0">
                  <a:pos x="15" y="65"/>
                </a:cxn>
                <a:cxn ang="0">
                  <a:pos x="11" y="74"/>
                </a:cxn>
                <a:cxn ang="0">
                  <a:pos x="17" y="85"/>
                </a:cxn>
                <a:cxn ang="0">
                  <a:pos x="25" y="81"/>
                </a:cxn>
                <a:cxn ang="0">
                  <a:pos x="37" y="83"/>
                </a:cxn>
                <a:cxn ang="0">
                  <a:pos x="41" y="92"/>
                </a:cxn>
                <a:cxn ang="0">
                  <a:pos x="52" y="96"/>
                </a:cxn>
                <a:cxn ang="0">
                  <a:pos x="55" y="88"/>
                </a:cxn>
                <a:cxn ang="0">
                  <a:pos x="65" y="81"/>
                </a:cxn>
                <a:cxn ang="0">
                  <a:pos x="74" y="85"/>
                </a:cxn>
                <a:cxn ang="0">
                  <a:pos x="85" y="79"/>
                </a:cxn>
                <a:cxn ang="0">
                  <a:pos x="81" y="71"/>
                </a:cxn>
                <a:cxn ang="0">
                  <a:pos x="83" y="59"/>
                </a:cxn>
                <a:cxn ang="0">
                  <a:pos x="92" y="55"/>
                </a:cxn>
                <a:cxn ang="0">
                  <a:pos x="96" y="44"/>
                </a:cxn>
                <a:cxn ang="0">
                  <a:pos x="66" y="48"/>
                </a:cxn>
                <a:cxn ang="0">
                  <a:pos x="30" y="48"/>
                </a:cxn>
                <a:cxn ang="0">
                  <a:pos x="66" y="48"/>
                </a:cxn>
              </a:cxnLst>
              <a:rect l="0" t="0" r="r" b="b"/>
              <a:pathLst>
                <a:path w="96" h="96">
                  <a:moveTo>
                    <a:pt x="92" y="41"/>
                  </a:moveTo>
                  <a:cubicBezTo>
                    <a:pt x="88" y="41"/>
                    <a:pt x="88" y="41"/>
                    <a:pt x="88" y="41"/>
                  </a:cubicBezTo>
                  <a:cubicBezTo>
                    <a:pt x="86" y="41"/>
                    <a:pt x="84" y="39"/>
                    <a:pt x="83" y="37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0" y="29"/>
                    <a:pt x="80" y="26"/>
                    <a:pt x="81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6" y="20"/>
                    <a:pt x="86" y="18"/>
                    <a:pt x="85" y="17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0"/>
                    <a:pt x="76" y="10"/>
                    <a:pt x="74" y="11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6"/>
                    <a:pt x="67" y="16"/>
                    <a:pt x="65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7" y="12"/>
                    <a:pt x="55" y="10"/>
                    <a:pt x="55" y="8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41" y="2"/>
                    <a:pt x="41" y="4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10"/>
                    <a:pt x="39" y="12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9" y="16"/>
                    <a:pt x="26" y="16"/>
                    <a:pt x="25" y="15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0"/>
                    <a:pt x="18" y="10"/>
                    <a:pt x="17" y="11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10" y="20"/>
                    <a:pt x="11" y="22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6"/>
                    <a:pt x="16" y="29"/>
                    <a:pt x="15" y="31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9"/>
                    <a:pt x="10" y="41"/>
                    <a:pt x="8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2" y="41"/>
                    <a:pt x="0" y="42"/>
                    <a:pt x="0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2" y="55"/>
                    <a:pt x="4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10" y="55"/>
                    <a:pt x="12" y="57"/>
                    <a:pt x="13" y="59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6" y="67"/>
                    <a:pt x="16" y="70"/>
                    <a:pt x="15" y="71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6"/>
                    <a:pt x="10" y="78"/>
                    <a:pt x="11" y="7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8" y="86"/>
                    <a:pt x="20" y="86"/>
                    <a:pt x="22" y="85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6" y="80"/>
                    <a:pt x="29" y="80"/>
                    <a:pt x="31" y="81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9" y="84"/>
                    <a:pt x="41" y="86"/>
                    <a:pt x="41" y="88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4"/>
                    <a:pt x="42" y="96"/>
                    <a:pt x="44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4" y="96"/>
                    <a:pt x="55" y="94"/>
                    <a:pt x="55" y="92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6"/>
                    <a:pt x="57" y="84"/>
                    <a:pt x="59" y="83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7" y="80"/>
                    <a:pt x="70" y="80"/>
                    <a:pt x="71" y="8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76" y="86"/>
                    <a:pt x="78" y="86"/>
                    <a:pt x="79" y="85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6" y="78"/>
                    <a:pt x="86" y="76"/>
                    <a:pt x="85" y="74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0" y="70"/>
                    <a:pt x="80" y="67"/>
                    <a:pt x="81" y="65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4" y="57"/>
                    <a:pt x="86" y="55"/>
                    <a:pt x="88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4" y="55"/>
                    <a:pt x="96" y="54"/>
                    <a:pt x="96" y="52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2"/>
                    <a:pt x="94" y="41"/>
                    <a:pt x="92" y="41"/>
                  </a:cubicBezTo>
                  <a:close/>
                  <a:moveTo>
                    <a:pt x="66" y="48"/>
                  </a:moveTo>
                  <a:cubicBezTo>
                    <a:pt x="66" y="58"/>
                    <a:pt x="58" y="66"/>
                    <a:pt x="48" y="66"/>
                  </a:cubicBezTo>
                  <a:cubicBezTo>
                    <a:pt x="38" y="66"/>
                    <a:pt x="30" y="58"/>
                    <a:pt x="30" y="48"/>
                  </a:cubicBezTo>
                  <a:cubicBezTo>
                    <a:pt x="30" y="38"/>
                    <a:pt x="38" y="30"/>
                    <a:pt x="48" y="30"/>
                  </a:cubicBezTo>
                  <a:cubicBezTo>
                    <a:pt x="58" y="30"/>
                    <a:pt x="66" y="38"/>
                    <a:pt x="6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4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gray">
            <a:xfrm rot="20790721">
              <a:off x="-771498" y="2628092"/>
              <a:ext cx="206394" cy="205323"/>
            </a:xfrm>
            <a:custGeom>
              <a:avLst/>
              <a:gdLst/>
              <a:ahLst/>
              <a:cxnLst>
                <a:cxn ang="0">
                  <a:pos x="88" y="41"/>
                </a:cxn>
                <a:cxn ang="0">
                  <a:pos x="81" y="31"/>
                </a:cxn>
                <a:cxn ang="0">
                  <a:pos x="85" y="22"/>
                </a:cxn>
                <a:cxn ang="0">
                  <a:pos x="79" y="11"/>
                </a:cxn>
                <a:cxn ang="0">
                  <a:pos x="71" y="15"/>
                </a:cxn>
                <a:cxn ang="0">
                  <a:pos x="59" y="13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41" y="8"/>
                </a:cxn>
                <a:cxn ang="0">
                  <a:pos x="31" y="15"/>
                </a:cxn>
                <a:cxn ang="0">
                  <a:pos x="22" y="11"/>
                </a:cxn>
                <a:cxn ang="0">
                  <a:pos x="11" y="17"/>
                </a:cxn>
                <a:cxn ang="0">
                  <a:pos x="15" y="25"/>
                </a:cxn>
                <a:cxn ang="0">
                  <a:pos x="13" y="37"/>
                </a:cxn>
                <a:cxn ang="0">
                  <a:pos x="4" y="41"/>
                </a:cxn>
                <a:cxn ang="0">
                  <a:pos x="0" y="52"/>
                </a:cxn>
                <a:cxn ang="0">
                  <a:pos x="8" y="55"/>
                </a:cxn>
                <a:cxn ang="0">
                  <a:pos x="15" y="65"/>
                </a:cxn>
                <a:cxn ang="0">
                  <a:pos x="11" y="74"/>
                </a:cxn>
                <a:cxn ang="0">
                  <a:pos x="17" y="85"/>
                </a:cxn>
                <a:cxn ang="0">
                  <a:pos x="25" y="81"/>
                </a:cxn>
                <a:cxn ang="0">
                  <a:pos x="37" y="83"/>
                </a:cxn>
                <a:cxn ang="0">
                  <a:pos x="41" y="92"/>
                </a:cxn>
                <a:cxn ang="0">
                  <a:pos x="52" y="96"/>
                </a:cxn>
                <a:cxn ang="0">
                  <a:pos x="55" y="88"/>
                </a:cxn>
                <a:cxn ang="0">
                  <a:pos x="65" y="81"/>
                </a:cxn>
                <a:cxn ang="0">
                  <a:pos x="74" y="85"/>
                </a:cxn>
                <a:cxn ang="0">
                  <a:pos x="85" y="79"/>
                </a:cxn>
                <a:cxn ang="0">
                  <a:pos x="81" y="71"/>
                </a:cxn>
                <a:cxn ang="0">
                  <a:pos x="83" y="59"/>
                </a:cxn>
                <a:cxn ang="0">
                  <a:pos x="92" y="55"/>
                </a:cxn>
                <a:cxn ang="0">
                  <a:pos x="96" y="44"/>
                </a:cxn>
                <a:cxn ang="0">
                  <a:pos x="66" y="48"/>
                </a:cxn>
                <a:cxn ang="0">
                  <a:pos x="30" y="48"/>
                </a:cxn>
                <a:cxn ang="0">
                  <a:pos x="66" y="48"/>
                </a:cxn>
              </a:cxnLst>
              <a:rect l="0" t="0" r="r" b="b"/>
              <a:pathLst>
                <a:path w="96" h="96">
                  <a:moveTo>
                    <a:pt x="92" y="41"/>
                  </a:moveTo>
                  <a:cubicBezTo>
                    <a:pt x="88" y="41"/>
                    <a:pt x="88" y="41"/>
                    <a:pt x="88" y="41"/>
                  </a:cubicBezTo>
                  <a:cubicBezTo>
                    <a:pt x="86" y="41"/>
                    <a:pt x="84" y="39"/>
                    <a:pt x="83" y="37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0" y="29"/>
                    <a:pt x="80" y="26"/>
                    <a:pt x="81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6" y="20"/>
                    <a:pt x="86" y="18"/>
                    <a:pt x="85" y="17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0"/>
                    <a:pt x="76" y="10"/>
                    <a:pt x="74" y="11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6"/>
                    <a:pt x="67" y="16"/>
                    <a:pt x="65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7" y="12"/>
                    <a:pt x="55" y="10"/>
                    <a:pt x="55" y="8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41" y="2"/>
                    <a:pt x="41" y="4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10"/>
                    <a:pt x="39" y="12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9" y="16"/>
                    <a:pt x="26" y="16"/>
                    <a:pt x="25" y="15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0"/>
                    <a:pt x="18" y="10"/>
                    <a:pt x="17" y="11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10" y="20"/>
                    <a:pt x="11" y="22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6"/>
                    <a:pt x="16" y="29"/>
                    <a:pt x="15" y="31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9"/>
                    <a:pt x="10" y="41"/>
                    <a:pt x="8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2" y="41"/>
                    <a:pt x="0" y="42"/>
                    <a:pt x="0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2" y="55"/>
                    <a:pt x="4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10" y="55"/>
                    <a:pt x="12" y="57"/>
                    <a:pt x="13" y="59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6" y="67"/>
                    <a:pt x="16" y="70"/>
                    <a:pt x="15" y="71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6"/>
                    <a:pt x="10" y="78"/>
                    <a:pt x="11" y="7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8" y="86"/>
                    <a:pt x="20" y="86"/>
                    <a:pt x="22" y="85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6" y="80"/>
                    <a:pt x="29" y="80"/>
                    <a:pt x="31" y="81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9" y="84"/>
                    <a:pt x="41" y="86"/>
                    <a:pt x="41" y="88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4"/>
                    <a:pt x="42" y="96"/>
                    <a:pt x="44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4" y="96"/>
                    <a:pt x="55" y="94"/>
                    <a:pt x="55" y="92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6"/>
                    <a:pt x="57" y="84"/>
                    <a:pt x="59" y="83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7" y="80"/>
                    <a:pt x="70" y="80"/>
                    <a:pt x="71" y="8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76" y="86"/>
                    <a:pt x="78" y="86"/>
                    <a:pt x="79" y="85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6" y="78"/>
                    <a:pt x="86" y="76"/>
                    <a:pt x="85" y="74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0" y="70"/>
                    <a:pt x="80" y="67"/>
                    <a:pt x="81" y="65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4" y="57"/>
                    <a:pt x="86" y="55"/>
                    <a:pt x="88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4" y="55"/>
                    <a:pt x="96" y="54"/>
                    <a:pt x="96" y="52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2"/>
                    <a:pt x="94" y="41"/>
                    <a:pt x="92" y="41"/>
                  </a:cubicBezTo>
                  <a:close/>
                  <a:moveTo>
                    <a:pt x="66" y="48"/>
                  </a:moveTo>
                  <a:cubicBezTo>
                    <a:pt x="66" y="58"/>
                    <a:pt x="58" y="66"/>
                    <a:pt x="48" y="66"/>
                  </a:cubicBezTo>
                  <a:cubicBezTo>
                    <a:pt x="38" y="66"/>
                    <a:pt x="30" y="58"/>
                    <a:pt x="30" y="48"/>
                  </a:cubicBezTo>
                  <a:cubicBezTo>
                    <a:pt x="30" y="38"/>
                    <a:pt x="38" y="30"/>
                    <a:pt x="48" y="30"/>
                  </a:cubicBezTo>
                  <a:cubicBezTo>
                    <a:pt x="58" y="30"/>
                    <a:pt x="66" y="38"/>
                    <a:pt x="6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45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gray">
            <a:xfrm rot="20790721">
              <a:off x="-778545" y="2837922"/>
              <a:ext cx="137450" cy="136737"/>
            </a:xfrm>
            <a:custGeom>
              <a:avLst/>
              <a:gdLst/>
              <a:ahLst/>
              <a:cxnLst>
                <a:cxn ang="0">
                  <a:pos x="88" y="41"/>
                </a:cxn>
                <a:cxn ang="0">
                  <a:pos x="81" y="31"/>
                </a:cxn>
                <a:cxn ang="0">
                  <a:pos x="85" y="22"/>
                </a:cxn>
                <a:cxn ang="0">
                  <a:pos x="79" y="11"/>
                </a:cxn>
                <a:cxn ang="0">
                  <a:pos x="71" y="15"/>
                </a:cxn>
                <a:cxn ang="0">
                  <a:pos x="59" y="13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41" y="8"/>
                </a:cxn>
                <a:cxn ang="0">
                  <a:pos x="31" y="15"/>
                </a:cxn>
                <a:cxn ang="0">
                  <a:pos x="22" y="11"/>
                </a:cxn>
                <a:cxn ang="0">
                  <a:pos x="11" y="17"/>
                </a:cxn>
                <a:cxn ang="0">
                  <a:pos x="15" y="25"/>
                </a:cxn>
                <a:cxn ang="0">
                  <a:pos x="13" y="37"/>
                </a:cxn>
                <a:cxn ang="0">
                  <a:pos x="4" y="41"/>
                </a:cxn>
                <a:cxn ang="0">
                  <a:pos x="0" y="52"/>
                </a:cxn>
                <a:cxn ang="0">
                  <a:pos x="8" y="55"/>
                </a:cxn>
                <a:cxn ang="0">
                  <a:pos x="15" y="65"/>
                </a:cxn>
                <a:cxn ang="0">
                  <a:pos x="11" y="74"/>
                </a:cxn>
                <a:cxn ang="0">
                  <a:pos x="17" y="85"/>
                </a:cxn>
                <a:cxn ang="0">
                  <a:pos x="25" y="81"/>
                </a:cxn>
                <a:cxn ang="0">
                  <a:pos x="37" y="83"/>
                </a:cxn>
                <a:cxn ang="0">
                  <a:pos x="41" y="92"/>
                </a:cxn>
                <a:cxn ang="0">
                  <a:pos x="52" y="96"/>
                </a:cxn>
                <a:cxn ang="0">
                  <a:pos x="55" y="88"/>
                </a:cxn>
                <a:cxn ang="0">
                  <a:pos x="65" y="81"/>
                </a:cxn>
                <a:cxn ang="0">
                  <a:pos x="74" y="85"/>
                </a:cxn>
                <a:cxn ang="0">
                  <a:pos x="85" y="79"/>
                </a:cxn>
                <a:cxn ang="0">
                  <a:pos x="81" y="71"/>
                </a:cxn>
                <a:cxn ang="0">
                  <a:pos x="83" y="59"/>
                </a:cxn>
                <a:cxn ang="0">
                  <a:pos x="92" y="55"/>
                </a:cxn>
                <a:cxn ang="0">
                  <a:pos x="96" y="44"/>
                </a:cxn>
                <a:cxn ang="0">
                  <a:pos x="66" y="48"/>
                </a:cxn>
                <a:cxn ang="0">
                  <a:pos x="30" y="48"/>
                </a:cxn>
                <a:cxn ang="0">
                  <a:pos x="66" y="48"/>
                </a:cxn>
              </a:cxnLst>
              <a:rect l="0" t="0" r="r" b="b"/>
              <a:pathLst>
                <a:path w="96" h="96">
                  <a:moveTo>
                    <a:pt x="92" y="41"/>
                  </a:moveTo>
                  <a:cubicBezTo>
                    <a:pt x="88" y="41"/>
                    <a:pt x="88" y="41"/>
                    <a:pt x="88" y="41"/>
                  </a:cubicBezTo>
                  <a:cubicBezTo>
                    <a:pt x="86" y="41"/>
                    <a:pt x="84" y="39"/>
                    <a:pt x="83" y="37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0" y="29"/>
                    <a:pt x="80" y="26"/>
                    <a:pt x="81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6" y="20"/>
                    <a:pt x="86" y="18"/>
                    <a:pt x="85" y="17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0"/>
                    <a:pt x="76" y="10"/>
                    <a:pt x="74" y="11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6"/>
                    <a:pt x="67" y="16"/>
                    <a:pt x="65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7" y="12"/>
                    <a:pt x="55" y="10"/>
                    <a:pt x="55" y="8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41" y="2"/>
                    <a:pt x="41" y="4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10"/>
                    <a:pt x="39" y="12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9" y="16"/>
                    <a:pt x="26" y="16"/>
                    <a:pt x="25" y="15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0"/>
                    <a:pt x="18" y="10"/>
                    <a:pt x="17" y="11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10" y="20"/>
                    <a:pt x="11" y="22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6"/>
                    <a:pt x="16" y="29"/>
                    <a:pt x="15" y="31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9"/>
                    <a:pt x="10" y="41"/>
                    <a:pt x="8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2" y="41"/>
                    <a:pt x="0" y="42"/>
                    <a:pt x="0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2" y="55"/>
                    <a:pt x="4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10" y="55"/>
                    <a:pt x="12" y="57"/>
                    <a:pt x="13" y="59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6" y="67"/>
                    <a:pt x="16" y="70"/>
                    <a:pt x="15" y="71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6"/>
                    <a:pt x="10" y="78"/>
                    <a:pt x="11" y="7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8" y="86"/>
                    <a:pt x="20" y="86"/>
                    <a:pt x="22" y="85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6" y="80"/>
                    <a:pt x="29" y="80"/>
                    <a:pt x="31" y="81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9" y="84"/>
                    <a:pt x="41" y="86"/>
                    <a:pt x="41" y="88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4"/>
                    <a:pt x="42" y="96"/>
                    <a:pt x="44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4" y="96"/>
                    <a:pt x="55" y="94"/>
                    <a:pt x="55" y="92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6"/>
                    <a:pt x="57" y="84"/>
                    <a:pt x="59" y="83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7" y="80"/>
                    <a:pt x="70" y="80"/>
                    <a:pt x="71" y="8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76" y="86"/>
                    <a:pt x="78" y="86"/>
                    <a:pt x="79" y="85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6" y="78"/>
                    <a:pt x="86" y="76"/>
                    <a:pt x="85" y="74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0" y="70"/>
                    <a:pt x="80" y="67"/>
                    <a:pt x="81" y="65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4" y="57"/>
                    <a:pt x="86" y="55"/>
                    <a:pt x="88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4" y="55"/>
                    <a:pt x="96" y="54"/>
                    <a:pt x="96" y="52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2"/>
                    <a:pt x="94" y="41"/>
                    <a:pt x="92" y="41"/>
                  </a:cubicBezTo>
                  <a:close/>
                  <a:moveTo>
                    <a:pt x="66" y="48"/>
                  </a:moveTo>
                  <a:cubicBezTo>
                    <a:pt x="66" y="58"/>
                    <a:pt x="58" y="66"/>
                    <a:pt x="48" y="66"/>
                  </a:cubicBezTo>
                  <a:cubicBezTo>
                    <a:pt x="38" y="66"/>
                    <a:pt x="30" y="58"/>
                    <a:pt x="30" y="48"/>
                  </a:cubicBezTo>
                  <a:cubicBezTo>
                    <a:pt x="30" y="38"/>
                    <a:pt x="38" y="30"/>
                    <a:pt x="48" y="30"/>
                  </a:cubicBezTo>
                  <a:cubicBezTo>
                    <a:pt x="58" y="30"/>
                    <a:pt x="66" y="38"/>
                    <a:pt x="6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1016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ru-RU" dirty="0" smtClean="0"/>
              <a:t>Требования к современным системам хранения данных</a:t>
            </a:r>
          </a:p>
        </p:txBody>
      </p:sp>
      <p:sp>
        <p:nvSpPr>
          <p:cNvPr id="25" name="Abgerundetes Rechteck 24"/>
          <p:cNvSpPr/>
          <p:nvPr>
            <p:custDataLst>
              <p:tags r:id="rId2"/>
            </p:custDataLst>
          </p:nvPr>
        </p:nvSpPr>
        <p:spPr bwMode="gray">
          <a:xfrm>
            <a:off x="1908316" y="1059686"/>
            <a:ext cx="2268000" cy="1800000"/>
          </a:xfrm>
          <a:prstGeom prst="roundRect">
            <a:avLst>
              <a:gd name="adj" fmla="val 4767"/>
            </a:avLst>
          </a:prstGeom>
          <a:solidFill>
            <a:schemeClr val="bg1"/>
          </a:solidFill>
          <a:ln w="9525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ctr" anchorCtr="0"/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Запас для поддержки непрогнозируемого роста объема данных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6" name="Abgerundetes Rechteck 25"/>
          <p:cNvSpPr/>
          <p:nvPr>
            <p:custDataLst>
              <p:tags r:id="rId3"/>
            </p:custDataLst>
          </p:nvPr>
        </p:nvSpPr>
        <p:spPr bwMode="gray">
          <a:xfrm>
            <a:off x="4686263" y="1059582"/>
            <a:ext cx="2448000" cy="1800000"/>
          </a:xfrm>
          <a:prstGeom prst="roundRect">
            <a:avLst>
              <a:gd name="adj" fmla="val 4767"/>
            </a:avLst>
          </a:prstGeom>
          <a:solidFill>
            <a:schemeClr val="bg1"/>
          </a:solidFill>
          <a:ln w="9525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Ins="0" rtlCol="0" anchor="ctr" anchorCtr="0"/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Гибкое масштабирование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Оплата по мере роста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7" name="Abgerundetes Rechteck 26"/>
          <p:cNvSpPr/>
          <p:nvPr>
            <p:custDataLst>
              <p:tags r:id="rId4"/>
            </p:custDataLst>
          </p:nvPr>
        </p:nvSpPr>
        <p:spPr bwMode="gray">
          <a:xfrm>
            <a:off x="4716300" y="3003798"/>
            <a:ext cx="2417963" cy="1800000"/>
          </a:xfrm>
          <a:prstGeom prst="roundRect">
            <a:avLst>
              <a:gd name="adj" fmla="val 4767"/>
            </a:avLst>
          </a:prstGeom>
          <a:solidFill>
            <a:schemeClr val="bg1"/>
          </a:solidFill>
          <a:ln w="9525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ctr" anchorCtr="0"/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Нулевые простои для поддержки критически важных для бизнеса данных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5" name="Abgerundetes Rechteck 34"/>
          <p:cNvSpPr/>
          <p:nvPr>
            <p:custDataLst>
              <p:tags r:id="rId5"/>
            </p:custDataLst>
          </p:nvPr>
        </p:nvSpPr>
        <p:spPr bwMode="gray">
          <a:xfrm>
            <a:off x="1908072" y="3003998"/>
            <a:ext cx="2268000" cy="1800000"/>
          </a:xfrm>
          <a:prstGeom prst="roundRect">
            <a:avLst>
              <a:gd name="adj" fmla="val 4767"/>
            </a:avLst>
          </a:prstGeom>
          <a:solidFill>
            <a:schemeClr val="bg1"/>
          </a:solidFill>
          <a:ln w="9525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ctr" anchorCtr="0"/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Автоматическое управление б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о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льшим объемом данных без найма дополнительного персонала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pSp>
        <p:nvGrpSpPr>
          <p:cNvPr id="38" name="Gruppieren 37"/>
          <p:cNvGrpSpPr/>
          <p:nvPr>
            <p:custDataLst>
              <p:tags r:id="rId6"/>
            </p:custDataLst>
          </p:nvPr>
        </p:nvGrpSpPr>
        <p:grpSpPr bwMode="gray">
          <a:xfrm>
            <a:off x="4320340" y="1581730"/>
            <a:ext cx="756000" cy="756000"/>
            <a:chOff x="485454" y="1239603"/>
            <a:chExt cx="1188132" cy="1188132"/>
          </a:xfrm>
        </p:grpSpPr>
        <p:sp>
          <p:nvSpPr>
            <p:cNvPr id="39" name="Ellipse 38"/>
            <p:cNvSpPr/>
            <p:nvPr/>
          </p:nvSpPr>
          <p:spPr bwMode="gray">
            <a:xfrm rot="16200000">
              <a:off x="485454" y="1239603"/>
              <a:ext cx="1188132" cy="1188132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40" name="Ellipse 39"/>
            <p:cNvSpPr/>
            <p:nvPr/>
          </p:nvSpPr>
          <p:spPr bwMode="gray">
            <a:xfrm rot="16200000">
              <a:off x="518455" y="1272604"/>
              <a:ext cx="1122131" cy="1122131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41" name="Ellipse 40"/>
            <p:cNvSpPr/>
            <p:nvPr/>
          </p:nvSpPr>
          <p:spPr bwMode="gray">
            <a:xfrm rot="16200000">
              <a:off x="551455" y="1305604"/>
              <a:ext cx="1056130" cy="1056130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42" name="Ellipse 41"/>
            <p:cNvSpPr/>
            <p:nvPr>
              <p:custDataLst>
                <p:tags r:id="rId22"/>
              </p:custDataLst>
            </p:nvPr>
          </p:nvSpPr>
          <p:spPr bwMode="gray">
            <a:xfrm>
              <a:off x="584566" y="1338715"/>
              <a:ext cx="989908" cy="9899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algn="ctr"/>
              <a:endParaRPr lang="ru-RU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43" name="Gruppieren 42"/>
          <p:cNvGrpSpPr/>
          <p:nvPr>
            <p:custDataLst>
              <p:tags r:id="rId7"/>
            </p:custDataLst>
          </p:nvPr>
        </p:nvGrpSpPr>
        <p:grpSpPr bwMode="gray">
          <a:xfrm>
            <a:off x="1548074" y="1581730"/>
            <a:ext cx="756000" cy="756000"/>
            <a:chOff x="485454" y="1239603"/>
            <a:chExt cx="1188132" cy="1188132"/>
          </a:xfrm>
        </p:grpSpPr>
        <p:sp>
          <p:nvSpPr>
            <p:cNvPr id="44" name="Ellipse 43"/>
            <p:cNvSpPr/>
            <p:nvPr/>
          </p:nvSpPr>
          <p:spPr bwMode="gray">
            <a:xfrm rot="16200000">
              <a:off x="485454" y="1239603"/>
              <a:ext cx="1188132" cy="1188132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45" name="Ellipse 44"/>
            <p:cNvSpPr/>
            <p:nvPr/>
          </p:nvSpPr>
          <p:spPr bwMode="gray">
            <a:xfrm rot="16200000">
              <a:off x="518455" y="1272604"/>
              <a:ext cx="1122131" cy="1122131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46" name="Ellipse 45"/>
            <p:cNvSpPr/>
            <p:nvPr/>
          </p:nvSpPr>
          <p:spPr bwMode="gray">
            <a:xfrm rot="16200000">
              <a:off x="551455" y="1305604"/>
              <a:ext cx="1056130" cy="1056130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47" name="Ellipse 46"/>
            <p:cNvSpPr/>
            <p:nvPr>
              <p:custDataLst>
                <p:tags r:id="rId21"/>
              </p:custDataLst>
            </p:nvPr>
          </p:nvSpPr>
          <p:spPr bwMode="gray">
            <a:xfrm>
              <a:off x="584566" y="1338715"/>
              <a:ext cx="989908" cy="9899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algn="ctr"/>
              <a:endParaRPr lang="ru-RU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48" name="Gruppieren 47"/>
          <p:cNvGrpSpPr/>
          <p:nvPr>
            <p:custDataLst>
              <p:tags r:id="rId8"/>
            </p:custDataLst>
          </p:nvPr>
        </p:nvGrpSpPr>
        <p:grpSpPr bwMode="gray">
          <a:xfrm>
            <a:off x="4356344" y="3525798"/>
            <a:ext cx="756000" cy="756000"/>
            <a:chOff x="485454" y="1239603"/>
            <a:chExt cx="1188132" cy="1188132"/>
          </a:xfrm>
        </p:grpSpPr>
        <p:sp>
          <p:nvSpPr>
            <p:cNvPr id="49" name="Ellipse 48"/>
            <p:cNvSpPr/>
            <p:nvPr/>
          </p:nvSpPr>
          <p:spPr bwMode="gray">
            <a:xfrm rot="16200000">
              <a:off x="485454" y="1239603"/>
              <a:ext cx="1188132" cy="1188132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50" name="Ellipse 49"/>
            <p:cNvSpPr/>
            <p:nvPr/>
          </p:nvSpPr>
          <p:spPr bwMode="gray">
            <a:xfrm rot="16200000">
              <a:off x="518455" y="1272604"/>
              <a:ext cx="1122131" cy="1122131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51" name="Ellipse 50"/>
            <p:cNvSpPr/>
            <p:nvPr/>
          </p:nvSpPr>
          <p:spPr bwMode="gray">
            <a:xfrm rot="16200000">
              <a:off x="551455" y="1305604"/>
              <a:ext cx="1056130" cy="1056130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52" name="Ellipse 51"/>
            <p:cNvSpPr/>
            <p:nvPr>
              <p:custDataLst>
                <p:tags r:id="rId20"/>
              </p:custDataLst>
            </p:nvPr>
          </p:nvSpPr>
          <p:spPr bwMode="gray">
            <a:xfrm>
              <a:off x="584566" y="1338715"/>
              <a:ext cx="989908" cy="9899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algn="ctr"/>
              <a:endParaRPr lang="ru-RU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54" name="Gruppieren 53"/>
          <p:cNvGrpSpPr/>
          <p:nvPr>
            <p:custDataLst>
              <p:tags r:id="rId9"/>
            </p:custDataLst>
          </p:nvPr>
        </p:nvGrpSpPr>
        <p:grpSpPr bwMode="gray">
          <a:xfrm>
            <a:off x="1548074" y="3525998"/>
            <a:ext cx="756000" cy="756000"/>
            <a:chOff x="485454" y="1239603"/>
            <a:chExt cx="1188132" cy="1188132"/>
          </a:xfrm>
        </p:grpSpPr>
        <p:sp>
          <p:nvSpPr>
            <p:cNvPr id="55" name="Ellipse 54"/>
            <p:cNvSpPr/>
            <p:nvPr/>
          </p:nvSpPr>
          <p:spPr bwMode="gray">
            <a:xfrm rot="16200000">
              <a:off x="485454" y="1239603"/>
              <a:ext cx="1188132" cy="1188132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56" name="Ellipse 55"/>
            <p:cNvSpPr/>
            <p:nvPr/>
          </p:nvSpPr>
          <p:spPr bwMode="gray">
            <a:xfrm rot="16200000">
              <a:off x="518455" y="1272604"/>
              <a:ext cx="1122131" cy="1122131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57" name="Ellipse 56"/>
            <p:cNvSpPr/>
            <p:nvPr/>
          </p:nvSpPr>
          <p:spPr bwMode="gray">
            <a:xfrm rot="16200000">
              <a:off x="551455" y="1305604"/>
              <a:ext cx="1056130" cy="1056130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58" name="Ellipse 57"/>
            <p:cNvSpPr/>
            <p:nvPr>
              <p:custDataLst>
                <p:tags r:id="rId19"/>
              </p:custDataLst>
            </p:nvPr>
          </p:nvSpPr>
          <p:spPr bwMode="gray">
            <a:xfrm>
              <a:off x="584566" y="1338715"/>
              <a:ext cx="989908" cy="9899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algn="ctr"/>
              <a:endParaRPr lang="ru-RU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69" name="Gruppieren 68"/>
          <p:cNvGrpSpPr/>
          <p:nvPr>
            <p:custDataLst>
              <p:tags r:id="rId10"/>
            </p:custDataLst>
          </p:nvPr>
        </p:nvGrpSpPr>
        <p:grpSpPr bwMode="gray">
          <a:xfrm>
            <a:off x="1746054" y="1777248"/>
            <a:ext cx="360040" cy="364965"/>
            <a:chOff x="4875089" y="4617132"/>
            <a:chExt cx="427037" cy="432879"/>
          </a:xfrm>
          <a:solidFill>
            <a:schemeClr val="accent1"/>
          </a:solidFill>
        </p:grpSpPr>
        <p:sp>
          <p:nvSpPr>
            <p:cNvPr id="70" name="Freeform 57"/>
            <p:cNvSpPr>
              <a:spLocks/>
            </p:cNvSpPr>
            <p:nvPr>
              <p:custDataLst>
                <p:tags r:id="rId17"/>
              </p:custDataLst>
            </p:nvPr>
          </p:nvSpPr>
          <p:spPr bwMode="gray">
            <a:xfrm>
              <a:off x="4896036" y="4617132"/>
              <a:ext cx="288032" cy="212171"/>
            </a:xfrm>
            <a:custGeom>
              <a:avLst/>
              <a:gdLst>
                <a:gd name="T0" fmla="*/ 354 w 460"/>
                <a:gd name="T1" fmla="*/ 18 h 339"/>
                <a:gd name="T2" fmla="*/ 460 w 460"/>
                <a:gd name="T3" fmla="*/ 0 h 339"/>
                <a:gd name="T4" fmla="*/ 440 w 460"/>
                <a:gd name="T5" fmla="*/ 105 h 339"/>
                <a:gd name="T6" fmla="*/ 416 w 460"/>
                <a:gd name="T7" fmla="*/ 83 h 339"/>
                <a:gd name="T8" fmla="*/ 219 w 460"/>
                <a:gd name="T9" fmla="*/ 275 h 339"/>
                <a:gd name="T10" fmla="*/ 160 w 460"/>
                <a:gd name="T11" fmla="*/ 219 h 339"/>
                <a:gd name="T12" fmla="*/ 40 w 460"/>
                <a:gd name="T13" fmla="*/ 339 h 339"/>
                <a:gd name="T14" fmla="*/ 0 w 460"/>
                <a:gd name="T15" fmla="*/ 299 h 339"/>
                <a:gd name="T16" fmla="*/ 161 w 460"/>
                <a:gd name="T17" fmla="*/ 139 h 339"/>
                <a:gd name="T18" fmla="*/ 219 w 460"/>
                <a:gd name="T19" fmla="*/ 193 h 339"/>
                <a:gd name="T20" fmla="*/ 377 w 460"/>
                <a:gd name="T21" fmla="*/ 42 h 339"/>
                <a:gd name="T22" fmla="*/ 354 w 460"/>
                <a:gd name="T23" fmla="*/ 18 h 3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0" h="339">
                  <a:moveTo>
                    <a:pt x="354" y="18"/>
                  </a:moveTo>
                  <a:cubicBezTo>
                    <a:pt x="389" y="12"/>
                    <a:pt x="424" y="5"/>
                    <a:pt x="460" y="0"/>
                  </a:cubicBezTo>
                  <a:cubicBezTo>
                    <a:pt x="453" y="35"/>
                    <a:pt x="446" y="70"/>
                    <a:pt x="440" y="105"/>
                  </a:cubicBezTo>
                  <a:cubicBezTo>
                    <a:pt x="432" y="98"/>
                    <a:pt x="424" y="90"/>
                    <a:pt x="416" y="83"/>
                  </a:cubicBezTo>
                  <a:cubicBezTo>
                    <a:pt x="351" y="147"/>
                    <a:pt x="285" y="211"/>
                    <a:pt x="219" y="275"/>
                  </a:cubicBezTo>
                  <a:cubicBezTo>
                    <a:pt x="199" y="258"/>
                    <a:pt x="179" y="238"/>
                    <a:pt x="160" y="219"/>
                  </a:cubicBezTo>
                  <a:cubicBezTo>
                    <a:pt x="120" y="259"/>
                    <a:pt x="80" y="299"/>
                    <a:pt x="40" y="339"/>
                  </a:cubicBezTo>
                  <a:cubicBezTo>
                    <a:pt x="26" y="326"/>
                    <a:pt x="13" y="313"/>
                    <a:pt x="0" y="299"/>
                  </a:cubicBezTo>
                  <a:cubicBezTo>
                    <a:pt x="54" y="246"/>
                    <a:pt x="107" y="193"/>
                    <a:pt x="161" y="139"/>
                  </a:cubicBezTo>
                  <a:cubicBezTo>
                    <a:pt x="180" y="157"/>
                    <a:pt x="199" y="175"/>
                    <a:pt x="219" y="193"/>
                  </a:cubicBezTo>
                  <a:cubicBezTo>
                    <a:pt x="272" y="143"/>
                    <a:pt x="324" y="92"/>
                    <a:pt x="377" y="42"/>
                  </a:cubicBezTo>
                  <a:cubicBezTo>
                    <a:pt x="369" y="34"/>
                    <a:pt x="362" y="26"/>
                    <a:pt x="35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65"/>
            <p:cNvSpPr>
              <a:spLocks/>
            </p:cNvSpPr>
            <p:nvPr>
              <p:custDataLst>
                <p:tags r:id="rId18"/>
              </p:custDataLst>
            </p:nvPr>
          </p:nvSpPr>
          <p:spPr bwMode="gray">
            <a:xfrm>
              <a:off x="5199670" y="4683299"/>
              <a:ext cx="70490" cy="291572"/>
            </a:xfrm>
            <a:prstGeom prst="round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74"/>
            <p:cNvSpPr>
              <a:spLocks/>
            </p:cNvSpPr>
            <p:nvPr/>
          </p:nvSpPr>
          <p:spPr bwMode="gray">
            <a:xfrm>
              <a:off x="5102131" y="4755171"/>
              <a:ext cx="69671" cy="219701"/>
            </a:xfrm>
            <a:prstGeom prst="round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79"/>
            <p:cNvSpPr>
              <a:spLocks/>
            </p:cNvSpPr>
            <p:nvPr/>
          </p:nvSpPr>
          <p:spPr bwMode="gray">
            <a:xfrm>
              <a:off x="5004593" y="4833577"/>
              <a:ext cx="70490" cy="141294"/>
            </a:xfrm>
            <a:prstGeom prst="round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84"/>
            <p:cNvSpPr>
              <a:spLocks/>
            </p:cNvSpPr>
            <p:nvPr/>
          </p:nvSpPr>
          <p:spPr bwMode="gray">
            <a:xfrm>
              <a:off x="4907055" y="4903816"/>
              <a:ext cx="71310" cy="71056"/>
            </a:xfrm>
            <a:prstGeom prst="round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92"/>
            <p:cNvSpPr>
              <a:spLocks/>
            </p:cNvSpPr>
            <p:nvPr/>
          </p:nvSpPr>
          <p:spPr bwMode="gray">
            <a:xfrm>
              <a:off x="4875089" y="5003457"/>
              <a:ext cx="427037" cy="46554"/>
            </a:xfrm>
            <a:prstGeom prst="round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5" name="Gruppieren 84"/>
          <p:cNvGrpSpPr/>
          <p:nvPr/>
        </p:nvGrpSpPr>
        <p:grpSpPr bwMode="gray">
          <a:xfrm>
            <a:off x="1723287" y="3709833"/>
            <a:ext cx="405575" cy="388331"/>
            <a:chOff x="-778545" y="2628092"/>
            <a:chExt cx="405575" cy="388331"/>
          </a:xfrm>
          <a:solidFill>
            <a:schemeClr val="accent1"/>
          </a:solidFill>
        </p:grpSpPr>
        <p:sp>
          <p:nvSpPr>
            <p:cNvPr id="86" name="Freeform 45"/>
            <p:cNvSpPr>
              <a:spLocks noEditPoints="1"/>
            </p:cNvSpPr>
            <p:nvPr/>
          </p:nvSpPr>
          <p:spPr bwMode="gray">
            <a:xfrm rot="20790721">
              <a:off x="-628319" y="2762398"/>
              <a:ext cx="255349" cy="254025"/>
            </a:xfrm>
            <a:custGeom>
              <a:avLst/>
              <a:gdLst/>
              <a:ahLst/>
              <a:cxnLst>
                <a:cxn ang="0">
                  <a:pos x="88" y="41"/>
                </a:cxn>
                <a:cxn ang="0">
                  <a:pos x="81" y="31"/>
                </a:cxn>
                <a:cxn ang="0">
                  <a:pos x="85" y="22"/>
                </a:cxn>
                <a:cxn ang="0">
                  <a:pos x="79" y="11"/>
                </a:cxn>
                <a:cxn ang="0">
                  <a:pos x="71" y="15"/>
                </a:cxn>
                <a:cxn ang="0">
                  <a:pos x="59" y="13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41" y="8"/>
                </a:cxn>
                <a:cxn ang="0">
                  <a:pos x="31" y="15"/>
                </a:cxn>
                <a:cxn ang="0">
                  <a:pos x="22" y="11"/>
                </a:cxn>
                <a:cxn ang="0">
                  <a:pos x="11" y="17"/>
                </a:cxn>
                <a:cxn ang="0">
                  <a:pos x="15" y="25"/>
                </a:cxn>
                <a:cxn ang="0">
                  <a:pos x="13" y="37"/>
                </a:cxn>
                <a:cxn ang="0">
                  <a:pos x="4" y="41"/>
                </a:cxn>
                <a:cxn ang="0">
                  <a:pos x="0" y="52"/>
                </a:cxn>
                <a:cxn ang="0">
                  <a:pos x="8" y="55"/>
                </a:cxn>
                <a:cxn ang="0">
                  <a:pos x="15" y="65"/>
                </a:cxn>
                <a:cxn ang="0">
                  <a:pos x="11" y="74"/>
                </a:cxn>
                <a:cxn ang="0">
                  <a:pos x="17" y="85"/>
                </a:cxn>
                <a:cxn ang="0">
                  <a:pos x="25" y="81"/>
                </a:cxn>
                <a:cxn ang="0">
                  <a:pos x="37" y="83"/>
                </a:cxn>
                <a:cxn ang="0">
                  <a:pos x="41" y="92"/>
                </a:cxn>
                <a:cxn ang="0">
                  <a:pos x="52" y="96"/>
                </a:cxn>
                <a:cxn ang="0">
                  <a:pos x="55" y="88"/>
                </a:cxn>
                <a:cxn ang="0">
                  <a:pos x="65" y="81"/>
                </a:cxn>
                <a:cxn ang="0">
                  <a:pos x="74" y="85"/>
                </a:cxn>
                <a:cxn ang="0">
                  <a:pos x="85" y="79"/>
                </a:cxn>
                <a:cxn ang="0">
                  <a:pos x="81" y="71"/>
                </a:cxn>
                <a:cxn ang="0">
                  <a:pos x="83" y="59"/>
                </a:cxn>
                <a:cxn ang="0">
                  <a:pos x="92" y="55"/>
                </a:cxn>
                <a:cxn ang="0">
                  <a:pos x="96" y="44"/>
                </a:cxn>
                <a:cxn ang="0">
                  <a:pos x="66" y="48"/>
                </a:cxn>
                <a:cxn ang="0">
                  <a:pos x="30" y="48"/>
                </a:cxn>
                <a:cxn ang="0">
                  <a:pos x="66" y="48"/>
                </a:cxn>
              </a:cxnLst>
              <a:rect l="0" t="0" r="r" b="b"/>
              <a:pathLst>
                <a:path w="96" h="96">
                  <a:moveTo>
                    <a:pt x="92" y="41"/>
                  </a:moveTo>
                  <a:cubicBezTo>
                    <a:pt x="88" y="41"/>
                    <a:pt x="88" y="41"/>
                    <a:pt x="88" y="41"/>
                  </a:cubicBezTo>
                  <a:cubicBezTo>
                    <a:pt x="86" y="41"/>
                    <a:pt x="84" y="39"/>
                    <a:pt x="83" y="37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0" y="29"/>
                    <a:pt x="80" y="26"/>
                    <a:pt x="81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6" y="20"/>
                    <a:pt x="86" y="18"/>
                    <a:pt x="85" y="17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0"/>
                    <a:pt x="76" y="10"/>
                    <a:pt x="74" y="11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6"/>
                    <a:pt x="67" y="16"/>
                    <a:pt x="65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7" y="12"/>
                    <a:pt x="55" y="10"/>
                    <a:pt x="55" y="8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41" y="2"/>
                    <a:pt x="41" y="4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10"/>
                    <a:pt x="39" y="12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9" y="16"/>
                    <a:pt x="26" y="16"/>
                    <a:pt x="25" y="15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0"/>
                    <a:pt x="18" y="10"/>
                    <a:pt x="17" y="11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10" y="20"/>
                    <a:pt x="11" y="22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6"/>
                    <a:pt x="16" y="29"/>
                    <a:pt x="15" y="31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9"/>
                    <a:pt x="10" y="41"/>
                    <a:pt x="8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2" y="41"/>
                    <a:pt x="0" y="42"/>
                    <a:pt x="0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2" y="55"/>
                    <a:pt x="4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10" y="55"/>
                    <a:pt x="12" y="57"/>
                    <a:pt x="13" y="59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6" y="67"/>
                    <a:pt x="16" y="70"/>
                    <a:pt x="15" y="71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6"/>
                    <a:pt x="10" y="78"/>
                    <a:pt x="11" y="7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8" y="86"/>
                    <a:pt x="20" y="86"/>
                    <a:pt x="22" y="85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6" y="80"/>
                    <a:pt x="29" y="80"/>
                    <a:pt x="31" y="81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9" y="84"/>
                    <a:pt x="41" y="86"/>
                    <a:pt x="41" y="88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4"/>
                    <a:pt x="42" y="96"/>
                    <a:pt x="44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4" y="96"/>
                    <a:pt x="55" y="94"/>
                    <a:pt x="55" y="92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6"/>
                    <a:pt x="57" y="84"/>
                    <a:pt x="59" y="83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7" y="80"/>
                    <a:pt x="70" y="80"/>
                    <a:pt x="71" y="8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76" y="86"/>
                    <a:pt x="78" y="86"/>
                    <a:pt x="79" y="85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6" y="78"/>
                    <a:pt x="86" y="76"/>
                    <a:pt x="85" y="74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0" y="70"/>
                    <a:pt x="80" y="67"/>
                    <a:pt x="81" y="65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4" y="57"/>
                    <a:pt x="86" y="55"/>
                    <a:pt x="88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4" y="55"/>
                    <a:pt x="96" y="54"/>
                    <a:pt x="96" y="52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2"/>
                    <a:pt x="94" y="41"/>
                    <a:pt x="92" y="41"/>
                  </a:cubicBezTo>
                  <a:close/>
                  <a:moveTo>
                    <a:pt x="66" y="48"/>
                  </a:moveTo>
                  <a:cubicBezTo>
                    <a:pt x="66" y="58"/>
                    <a:pt x="58" y="66"/>
                    <a:pt x="48" y="66"/>
                  </a:cubicBezTo>
                  <a:cubicBezTo>
                    <a:pt x="38" y="66"/>
                    <a:pt x="30" y="58"/>
                    <a:pt x="30" y="48"/>
                  </a:cubicBezTo>
                  <a:cubicBezTo>
                    <a:pt x="30" y="38"/>
                    <a:pt x="38" y="30"/>
                    <a:pt x="48" y="30"/>
                  </a:cubicBezTo>
                  <a:cubicBezTo>
                    <a:pt x="58" y="30"/>
                    <a:pt x="66" y="38"/>
                    <a:pt x="6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45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gray">
            <a:xfrm rot="20790721">
              <a:off x="-771498" y="2628092"/>
              <a:ext cx="206394" cy="205323"/>
            </a:xfrm>
            <a:custGeom>
              <a:avLst/>
              <a:gdLst/>
              <a:ahLst/>
              <a:cxnLst>
                <a:cxn ang="0">
                  <a:pos x="88" y="41"/>
                </a:cxn>
                <a:cxn ang="0">
                  <a:pos x="81" y="31"/>
                </a:cxn>
                <a:cxn ang="0">
                  <a:pos x="85" y="22"/>
                </a:cxn>
                <a:cxn ang="0">
                  <a:pos x="79" y="11"/>
                </a:cxn>
                <a:cxn ang="0">
                  <a:pos x="71" y="15"/>
                </a:cxn>
                <a:cxn ang="0">
                  <a:pos x="59" y="13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41" y="8"/>
                </a:cxn>
                <a:cxn ang="0">
                  <a:pos x="31" y="15"/>
                </a:cxn>
                <a:cxn ang="0">
                  <a:pos x="22" y="11"/>
                </a:cxn>
                <a:cxn ang="0">
                  <a:pos x="11" y="17"/>
                </a:cxn>
                <a:cxn ang="0">
                  <a:pos x="15" y="25"/>
                </a:cxn>
                <a:cxn ang="0">
                  <a:pos x="13" y="37"/>
                </a:cxn>
                <a:cxn ang="0">
                  <a:pos x="4" y="41"/>
                </a:cxn>
                <a:cxn ang="0">
                  <a:pos x="0" y="52"/>
                </a:cxn>
                <a:cxn ang="0">
                  <a:pos x="8" y="55"/>
                </a:cxn>
                <a:cxn ang="0">
                  <a:pos x="15" y="65"/>
                </a:cxn>
                <a:cxn ang="0">
                  <a:pos x="11" y="74"/>
                </a:cxn>
                <a:cxn ang="0">
                  <a:pos x="17" y="85"/>
                </a:cxn>
                <a:cxn ang="0">
                  <a:pos x="25" y="81"/>
                </a:cxn>
                <a:cxn ang="0">
                  <a:pos x="37" y="83"/>
                </a:cxn>
                <a:cxn ang="0">
                  <a:pos x="41" y="92"/>
                </a:cxn>
                <a:cxn ang="0">
                  <a:pos x="52" y="96"/>
                </a:cxn>
                <a:cxn ang="0">
                  <a:pos x="55" y="88"/>
                </a:cxn>
                <a:cxn ang="0">
                  <a:pos x="65" y="81"/>
                </a:cxn>
                <a:cxn ang="0">
                  <a:pos x="74" y="85"/>
                </a:cxn>
                <a:cxn ang="0">
                  <a:pos x="85" y="79"/>
                </a:cxn>
                <a:cxn ang="0">
                  <a:pos x="81" y="71"/>
                </a:cxn>
                <a:cxn ang="0">
                  <a:pos x="83" y="59"/>
                </a:cxn>
                <a:cxn ang="0">
                  <a:pos x="92" y="55"/>
                </a:cxn>
                <a:cxn ang="0">
                  <a:pos x="96" y="44"/>
                </a:cxn>
                <a:cxn ang="0">
                  <a:pos x="66" y="48"/>
                </a:cxn>
                <a:cxn ang="0">
                  <a:pos x="30" y="48"/>
                </a:cxn>
                <a:cxn ang="0">
                  <a:pos x="66" y="48"/>
                </a:cxn>
              </a:cxnLst>
              <a:rect l="0" t="0" r="r" b="b"/>
              <a:pathLst>
                <a:path w="96" h="96">
                  <a:moveTo>
                    <a:pt x="92" y="41"/>
                  </a:moveTo>
                  <a:cubicBezTo>
                    <a:pt x="88" y="41"/>
                    <a:pt x="88" y="41"/>
                    <a:pt x="88" y="41"/>
                  </a:cubicBezTo>
                  <a:cubicBezTo>
                    <a:pt x="86" y="41"/>
                    <a:pt x="84" y="39"/>
                    <a:pt x="83" y="37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0" y="29"/>
                    <a:pt x="80" y="26"/>
                    <a:pt x="81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6" y="20"/>
                    <a:pt x="86" y="18"/>
                    <a:pt x="85" y="17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0"/>
                    <a:pt x="76" y="10"/>
                    <a:pt x="74" y="11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6"/>
                    <a:pt x="67" y="16"/>
                    <a:pt x="65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7" y="12"/>
                    <a:pt x="55" y="10"/>
                    <a:pt x="55" y="8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41" y="2"/>
                    <a:pt x="41" y="4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10"/>
                    <a:pt x="39" y="12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9" y="16"/>
                    <a:pt x="26" y="16"/>
                    <a:pt x="25" y="15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0"/>
                    <a:pt x="18" y="10"/>
                    <a:pt x="17" y="11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10" y="20"/>
                    <a:pt x="11" y="22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6"/>
                    <a:pt x="16" y="29"/>
                    <a:pt x="15" y="31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9"/>
                    <a:pt x="10" y="41"/>
                    <a:pt x="8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2" y="41"/>
                    <a:pt x="0" y="42"/>
                    <a:pt x="0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2" y="55"/>
                    <a:pt x="4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10" y="55"/>
                    <a:pt x="12" y="57"/>
                    <a:pt x="13" y="59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6" y="67"/>
                    <a:pt x="16" y="70"/>
                    <a:pt x="15" y="71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6"/>
                    <a:pt x="10" y="78"/>
                    <a:pt x="11" y="7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8" y="86"/>
                    <a:pt x="20" y="86"/>
                    <a:pt x="22" y="85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6" y="80"/>
                    <a:pt x="29" y="80"/>
                    <a:pt x="31" y="81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9" y="84"/>
                    <a:pt x="41" y="86"/>
                    <a:pt x="41" y="88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4"/>
                    <a:pt x="42" y="96"/>
                    <a:pt x="44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4" y="96"/>
                    <a:pt x="55" y="94"/>
                    <a:pt x="55" y="92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6"/>
                    <a:pt x="57" y="84"/>
                    <a:pt x="59" y="83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7" y="80"/>
                    <a:pt x="70" y="80"/>
                    <a:pt x="71" y="8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76" y="86"/>
                    <a:pt x="78" y="86"/>
                    <a:pt x="79" y="85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6" y="78"/>
                    <a:pt x="86" y="76"/>
                    <a:pt x="85" y="74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0" y="70"/>
                    <a:pt x="80" y="67"/>
                    <a:pt x="81" y="65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4" y="57"/>
                    <a:pt x="86" y="55"/>
                    <a:pt x="88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4" y="55"/>
                    <a:pt x="96" y="54"/>
                    <a:pt x="96" y="52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2"/>
                    <a:pt x="94" y="41"/>
                    <a:pt x="92" y="41"/>
                  </a:cubicBezTo>
                  <a:close/>
                  <a:moveTo>
                    <a:pt x="66" y="48"/>
                  </a:moveTo>
                  <a:cubicBezTo>
                    <a:pt x="66" y="58"/>
                    <a:pt x="58" y="66"/>
                    <a:pt x="48" y="66"/>
                  </a:cubicBezTo>
                  <a:cubicBezTo>
                    <a:pt x="38" y="66"/>
                    <a:pt x="30" y="58"/>
                    <a:pt x="30" y="48"/>
                  </a:cubicBezTo>
                  <a:cubicBezTo>
                    <a:pt x="30" y="38"/>
                    <a:pt x="38" y="30"/>
                    <a:pt x="48" y="30"/>
                  </a:cubicBezTo>
                  <a:cubicBezTo>
                    <a:pt x="58" y="30"/>
                    <a:pt x="66" y="38"/>
                    <a:pt x="6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45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gray">
            <a:xfrm rot="20790721">
              <a:off x="-778545" y="2837922"/>
              <a:ext cx="137450" cy="136737"/>
            </a:xfrm>
            <a:custGeom>
              <a:avLst/>
              <a:gdLst/>
              <a:ahLst/>
              <a:cxnLst>
                <a:cxn ang="0">
                  <a:pos x="88" y="41"/>
                </a:cxn>
                <a:cxn ang="0">
                  <a:pos x="81" y="31"/>
                </a:cxn>
                <a:cxn ang="0">
                  <a:pos x="85" y="22"/>
                </a:cxn>
                <a:cxn ang="0">
                  <a:pos x="79" y="11"/>
                </a:cxn>
                <a:cxn ang="0">
                  <a:pos x="71" y="15"/>
                </a:cxn>
                <a:cxn ang="0">
                  <a:pos x="59" y="13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41" y="8"/>
                </a:cxn>
                <a:cxn ang="0">
                  <a:pos x="31" y="15"/>
                </a:cxn>
                <a:cxn ang="0">
                  <a:pos x="22" y="11"/>
                </a:cxn>
                <a:cxn ang="0">
                  <a:pos x="11" y="17"/>
                </a:cxn>
                <a:cxn ang="0">
                  <a:pos x="15" y="25"/>
                </a:cxn>
                <a:cxn ang="0">
                  <a:pos x="13" y="37"/>
                </a:cxn>
                <a:cxn ang="0">
                  <a:pos x="4" y="41"/>
                </a:cxn>
                <a:cxn ang="0">
                  <a:pos x="0" y="52"/>
                </a:cxn>
                <a:cxn ang="0">
                  <a:pos x="8" y="55"/>
                </a:cxn>
                <a:cxn ang="0">
                  <a:pos x="15" y="65"/>
                </a:cxn>
                <a:cxn ang="0">
                  <a:pos x="11" y="74"/>
                </a:cxn>
                <a:cxn ang="0">
                  <a:pos x="17" y="85"/>
                </a:cxn>
                <a:cxn ang="0">
                  <a:pos x="25" y="81"/>
                </a:cxn>
                <a:cxn ang="0">
                  <a:pos x="37" y="83"/>
                </a:cxn>
                <a:cxn ang="0">
                  <a:pos x="41" y="92"/>
                </a:cxn>
                <a:cxn ang="0">
                  <a:pos x="52" y="96"/>
                </a:cxn>
                <a:cxn ang="0">
                  <a:pos x="55" y="88"/>
                </a:cxn>
                <a:cxn ang="0">
                  <a:pos x="65" y="81"/>
                </a:cxn>
                <a:cxn ang="0">
                  <a:pos x="74" y="85"/>
                </a:cxn>
                <a:cxn ang="0">
                  <a:pos x="85" y="79"/>
                </a:cxn>
                <a:cxn ang="0">
                  <a:pos x="81" y="71"/>
                </a:cxn>
                <a:cxn ang="0">
                  <a:pos x="83" y="59"/>
                </a:cxn>
                <a:cxn ang="0">
                  <a:pos x="92" y="55"/>
                </a:cxn>
                <a:cxn ang="0">
                  <a:pos x="96" y="44"/>
                </a:cxn>
                <a:cxn ang="0">
                  <a:pos x="66" y="48"/>
                </a:cxn>
                <a:cxn ang="0">
                  <a:pos x="30" y="48"/>
                </a:cxn>
                <a:cxn ang="0">
                  <a:pos x="66" y="48"/>
                </a:cxn>
              </a:cxnLst>
              <a:rect l="0" t="0" r="r" b="b"/>
              <a:pathLst>
                <a:path w="96" h="96">
                  <a:moveTo>
                    <a:pt x="92" y="41"/>
                  </a:moveTo>
                  <a:cubicBezTo>
                    <a:pt x="88" y="41"/>
                    <a:pt x="88" y="41"/>
                    <a:pt x="88" y="41"/>
                  </a:cubicBezTo>
                  <a:cubicBezTo>
                    <a:pt x="86" y="41"/>
                    <a:pt x="84" y="39"/>
                    <a:pt x="83" y="37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0" y="29"/>
                    <a:pt x="80" y="26"/>
                    <a:pt x="81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6" y="20"/>
                    <a:pt x="86" y="18"/>
                    <a:pt x="85" y="17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0"/>
                    <a:pt x="76" y="10"/>
                    <a:pt x="74" y="11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6"/>
                    <a:pt x="67" y="16"/>
                    <a:pt x="65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7" y="12"/>
                    <a:pt x="55" y="10"/>
                    <a:pt x="55" y="8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41" y="2"/>
                    <a:pt x="41" y="4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10"/>
                    <a:pt x="39" y="12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9" y="16"/>
                    <a:pt x="26" y="16"/>
                    <a:pt x="25" y="15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0"/>
                    <a:pt x="18" y="10"/>
                    <a:pt x="17" y="11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10" y="20"/>
                    <a:pt x="11" y="22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6"/>
                    <a:pt x="16" y="29"/>
                    <a:pt x="15" y="31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9"/>
                    <a:pt x="10" y="41"/>
                    <a:pt x="8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2" y="41"/>
                    <a:pt x="0" y="42"/>
                    <a:pt x="0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2" y="55"/>
                    <a:pt x="4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10" y="55"/>
                    <a:pt x="12" y="57"/>
                    <a:pt x="13" y="59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6" y="67"/>
                    <a:pt x="16" y="70"/>
                    <a:pt x="15" y="71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6"/>
                    <a:pt x="10" y="78"/>
                    <a:pt x="11" y="7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8" y="86"/>
                    <a:pt x="20" y="86"/>
                    <a:pt x="22" y="85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6" y="80"/>
                    <a:pt x="29" y="80"/>
                    <a:pt x="31" y="81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9" y="84"/>
                    <a:pt x="41" y="86"/>
                    <a:pt x="41" y="88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4"/>
                    <a:pt x="42" y="96"/>
                    <a:pt x="44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4" y="96"/>
                    <a:pt x="55" y="94"/>
                    <a:pt x="55" y="92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6"/>
                    <a:pt x="57" y="84"/>
                    <a:pt x="59" y="83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7" y="80"/>
                    <a:pt x="70" y="80"/>
                    <a:pt x="71" y="8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76" y="86"/>
                    <a:pt x="78" y="86"/>
                    <a:pt x="79" y="85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6" y="78"/>
                    <a:pt x="86" y="76"/>
                    <a:pt x="85" y="74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0" y="70"/>
                    <a:pt x="80" y="67"/>
                    <a:pt x="81" y="65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4" y="57"/>
                    <a:pt x="86" y="55"/>
                    <a:pt x="88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4" y="55"/>
                    <a:pt x="96" y="54"/>
                    <a:pt x="96" y="52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2"/>
                    <a:pt x="94" y="41"/>
                    <a:pt x="92" y="41"/>
                  </a:cubicBezTo>
                  <a:close/>
                  <a:moveTo>
                    <a:pt x="66" y="48"/>
                  </a:moveTo>
                  <a:cubicBezTo>
                    <a:pt x="66" y="58"/>
                    <a:pt x="58" y="66"/>
                    <a:pt x="48" y="66"/>
                  </a:cubicBezTo>
                  <a:cubicBezTo>
                    <a:pt x="38" y="66"/>
                    <a:pt x="30" y="58"/>
                    <a:pt x="30" y="48"/>
                  </a:cubicBezTo>
                  <a:cubicBezTo>
                    <a:pt x="30" y="38"/>
                    <a:pt x="38" y="30"/>
                    <a:pt x="48" y="30"/>
                  </a:cubicBezTo>
                  <a:cubicBezTo>
                    <a:pt x="58" y="30"/>
                    <a:pt x="66" y="38"/>
                    <a:pt x="6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" name="Gruppieren 9"/>
          <p:cNvGrpSpPr/>
          <p:nvPr>
            <p:custDataLst>
              <p:tags r:id="rId11"/>
            </p:custDataLst>
          </p:nvPr>
        </p:nvGrpSpPr>
        <p:grpSpPr bwMode="gray">
          <a:xfrm>
            <a:off x="4533474" y="3703014"/>
            <a:ext cx="401740" cy="401568"/>
            <a:chOff x="4536132" y="267494"/>
            <a:chExt cx="1295736" cy="1295178"/>
          </a:xfrm>
        </p:grpSpPr>
        <p:sp>
          <p:nvSpPr>
            <p:cNvPr id="7" name="Freeform 9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gray">
            <a:xfrm>
              <a:off x="4761617" y="267494"/>
              <a:ext cx="844766" cy="350412"/>
            </a:xfrm>
            <a:custGeom>
              <a:avLst/>
              <a:gdLst>
                <a:gd name="T0" fmla="*/ 4008 w 14440"/>
                <a:gd name="T1" fmla="*/ 4928 h 5990"/>
                <a:gd name="T2" fmla="*/ 4008 w 14440"/>
                <a:gd name="T3" fmla="*/ 5990 h 5990"/>
                <a:gd name="T4" fmla="*/ 0 w 14440"/>
                <a:gd name="T5" fmla="*/ 5990 h 5990"/>
                <a:gd name="T6" fmla="*/ 390 w 14440"/>
                <a:gd name="T7" fmla="*/ 4849 h 5990"/>
                <a:gd name="T8" fmla="*/ 1676 w 14440"/>
                <a:gd name="T9" fmla="*/ 3419 h 5990"/>
                <a:gd name="T10" fmla="*/ 2624 w 14440"/>
                <a:gd name="T11" fmla="*/ 2442 h 5990"/>
                <a:gd name="T12" fmla="*/ 2860 w 14440"/>
                <a:gd name="T13" fmla="*/ 1742 h 5990"/>
                <a:gd name="T14" fmla="*/ 2655 w 14440"/>
                <a:gd name="T15" fmla="*/ 1154 h 5990"/>
                <a:gd name="T16" fmla="*/ 2087 w 14440"/>
                <a:gd name="T17" fmla="*/ 949 h 5990"/>
                <a:gd name="T18" fmla="*/ 1518 w 14440"/>
                <a:gd name="T19" fmla="*/ 1164 h 5990"/>
                <a:gd name="T20" fmla="*/ 1273 w 14440"/>
                <a:gd name="T21" fmla="*/ 1880 h 5990"/>
                <a:gd name="T22" fmla="*/ 134 w 14440"/>
                <a:gd name="T23" fmla="*/ 1767 h 5990"/>
                <a:gd name="T24" fmla="*/ 773 w 14440"/>
                <a:gd name="T25" fmla="*/ 411 h 5990"/>
                <a:gd name="T26" fmla="*/ 2116 w 14440"/>
                <a:gd name="T27" fmla="*/ 0 h 5990"/>
                <a:gd name="T28" fmla="*/ 3503 w 14440"/>
                <a:gd name="T29" fmla="*/ 477 h 5990"/>
                <a:gd name="T30" fmla="*/ 4008 w 14440"/>
                <a:gd name="T31" fmla="*/ 1661 h 5990"/>
                <a:gd name="T32" fmla="*/ 3864 w 14440"/>
                <a:gd name="T33" fmla="*/ 2428 h 5990"/>
                <a:gd name="T34" fmla="*/ 3406 w 14440"/>
                <a:gd name="T35" fmla="*/ 3191 h 5990"/>
                <a:gd name="T36" fmla="*/ 2657 w 14440"/>
                <a:gd name="T37" fmla="*/ 3952 h 5990"/>
                <a:gd name="T38" fmla="*/ 1971 w 14440"/>
                <a:gd name="T39" fmla="*/ 4611 h 5990"/>
                <a:gd name="T40" fmla="*/ 1737 w 14440"/>
                <a:gd name="T41" fmla="*/ 4928 h 5990"/>
                <a:gd name="T42" fmla="*/ 4008 w 14440"/>
                <a:gd name="T43" fmla="*/ 4928 h 5990"/>
                <a:gd name="T44" fmla="*/ 7022 w 14440"/>
                <a:gd name="T45" fmla="*/ 5990 h 5990"/>
                <a:gd name="T46" fmla="*/ 7022 w 14440"/>
                <a:gd name="T47" fmla="*/ 4790 h 5990"/>
                <a:gd name="T48" fmla="*/ 4581 w 14440"/>
                <a:gd name="T49" fmla="*/ 4790 h 5990"/>
                <a:gd name="T50" fmla="*/ 4581 w 14440"/>
                <a:gd name="T51" fmla="*/ 3789 h 5990"/>
                <a:gd name="T52" fmla="*/ 7169 w 14440"/>
                <a:gd name="T53" fmla="*/ 0 h 5990"/>
                <a:gd name="T54" fmla="*/ 8129 w 14440"/>
                <a:gd name="T55" fmla="*/ 0 h 5990"/>
                <a:gd name="T56" fmla="*/ 8129 w 14440"/>
                <a:gd name="T57" fmla="*/ 3785 h 5990"/>
                <a:gd name="T58" fmla="*/ 8870 w 14440"/>
                <a:gd name="T59" fmla="*/ 3785 h 5990"/>
                <a:gd name="T60" fmla="*/ 8870 w 14440"/>
                <a:gd name="T61" fmla="*/ 4790 h 5990"/>
                <a:gd name="T62" fmla="*/ 8129 w 14440"/>
                <a:gd name="T63" fmla="*/ 4790 h 5990"/>
                <a:gd name="T64" fmla="*/ 8129 w 14440"/>
                <a:gd name="T65" fmla="*/ 5990 h 5990"/>
                <a:gd name="T66" fmla="*/ 7022 w 14440"/>
                <a:gd name="T67" fmla="*/ 5990 h 5990"/>
                <a:gd name="T68" fmla="*/ 7022 w 14440"/>
                <a:gd name="T69" fmla="*/ 3785 h 5990"/>
                <a:gd name="T70" fmla="*/ 7022 w 14440"/>
                <a:gd name="T71" fmla="*/ 1746 h 5990"/>
                <a:gd name="T72" fmla="*/ 5651 w 14440"/>
                <a:gd name="T73" fmla="*/ 3785 h 5990"/>
                <a:gd name="T74" fmla="*/ 7022 w 14440"/>
                <a:gd name="T75" fmla="*/ 3785 h 5990"/>
                <a:gd name="T76" fmla="*/ 9671 w 14440"/>
                <a:gd name="T77" fmla="*/ 5990 h 5990"/>
                <a:gd name="T78" fmla="*/ 9671 w 14440"/>
                <a:gd name="T79" fmla="*/ 25 h 5990"/>
                <a:gd name="T80" fmla="*/ 10875 w 14440"/>
                <a:gd name="T81" fmla="*/ 25 h 5990"/>
                <a:gd name="T82" fmla="*/ 10875 w 14440"/>
                <a:gd name="T83" fmla="*/ 2373 h 5990"/>
                <a:gd name="T84" fmla="*/ 13235 w 14440"/>
                <a:gd name="T85" fmla="*/ 2373 h 5990"/>
                <a:gd name="T86" fmla="*/ 13235 w 14440"/>
                <a:gd name="T87" fmla="*/ 25 h 5990"/>
                <a:gd name="T88" fmla="*/ 14440 w 14440"/>
                <a:gd name="T89" fmla="*/ 25 h 5990"/>
                <a:gd name="T90" fmla="*/ 14440 w 14440"/>
                <a:gd name="T91" fmla="*/ 5990 h 5990"/>
                <a:gd name="T92" fmla="*/ 13235 w 14440"/>
                <a:gd name="T93" fmla="*/ 5990 h 5990"/>
                <a:gd name="T94" fmla="*/ 13235 w 14440"/>
                <a:gd name="T95" fmla="*/ 3382 h 5990"/>
                <a:gd name="T96" fmla="*/ 10875 w 14440"/>
                <a:gd name="T97" fmla="*/ 3382 h 5990"/>
                <a:gd name="T98" fmla="*/ 10875 w 14440"/>
                <a:gd name="T99" fmla="*/ 5990 h 5990"/>
                <a:gd name="T100" fmla="*/ 9671 w 14440"/>
                <a:gd name="T101" fmla="*/ 5990 h 5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440" h="5990">
                  <a:moveTo>
                    <a:pt x="4008" y="4928"/>
                  </a:moveTo>
                  <a:lnTo>
                    <a:pt x="4008" y="5990"/>
                  </a:lnTo>
                  <a:lnTo>
                    <a:pt x="0" y="5990"/>
                  </a:lnTo>
                  <a:cubicBezTo>
                    <a:pt x="43" y="5589"/>
                    <a:pt x="173" y="5208"/>
                    <a:pt x="390" y="4849"/>
                  </a:cubicBezTo>
                  <a:cubicBezTo>
                    <a:pt x="607" y="4490"/>
                    <a:pt x="1036" y="4013"/>
                    <a:pt x="1676" y="3419"/>
                  </a:cubicBezTo>
                  <a:cubicBezTo>
                    <a:pt x="2192" y="2938"/>
                    <a:pt x="2508" y="2613"/>
                    <a:pt x="2624" y="2442"/>
                  </a:cubicBezTo>
                  <a:cubicBezTo>
                    <a:pt x="2782" y="2206"/>
                    <a:pt x="2860" y="1973"/>
                    <a:pt x="2860" y="1742"/>
                  </a:cubicBezTo>
                  <a:cubicBezTo>
                    <a:pt x="2860" y="1487"/>
                    <a:pt x="2792" y="1291"/>
                    <a:pt x="2655" y="1154"/>
                  </a:cubicBezTo>
                  <a:cubicBezTo>
                    <a:pt x="2518" y="1017"/>
                    <a:pt x="2329" y="949"/>
                    <a:pt x="2087" y="949"/>
                  </a:cubicBezTo>
                  <a:cubicBezTo>
                    <a:pt x="1849" y="949"/>
                    <a:pt x="1659" y="1020"/>
                    <a:pt x="1518" y="1164"/>
                  </a:cubicBezTo>
                  <a:cubicBezTo>
                    <a:pt x="1376" y="1308"/>
                    <a:pt x="1295" y="1547"/>
                    <a:pt x="1273" y="1880"/>
                  </a:cubicBezTo>
                  <a:lnTo>
                    <a:pt x="134" y="1767"/>
                  </a:lnTo>
                  <a:cubicBezTo>
                    <a:pt x="202" y="1137"/>
                    <a:pt x="415" y="685"/>
                    <a:pt x="773" y="411"/>
                  </a:cubicBezTo>
                  <a:cubicBezTo>
                    <a:pt x="1131" y="137"/>
                    <a:pt x="1579" y="0"/>
                    <a:pt x="2116" y="0"/>
                  </a:cubicBezTo>
                  <a:cubicBezTo>
                    <a:pt x="2704" y="0"/>
                    <a:pt x="3167" y="159"/>
                    <a:pt x="3503" y="477"/>
                  </a:cubicBezTo>
                  <a:cubicBezTo>
                    <a:pt x="3840" y="794"/>
                    <a:pt x="4008" y="1189"/>
                    <a:pt x="4008" y="1661"/>
                  </a:cubicBezTo>
                  <a:cubicBezTo>
                    <a:pt x="4008" y="1929"/>
                    <a:pt x="3960" y="2185"/>
                    <a:pt x="3864" y="2428"/>
                  </a:cubicBezTo>
                  <a:cubicBezTo>
                    <a:pt x="3767" y="2671"/>
                    <a:pt x="3615" y="2925"/>
                    <a:pt x="3406" y="3191"/>
                  </a:cubicBezTo>
                  <a:cubicBezTo>
                    <a:pt x="3267" y="3367"/>
                    <a:pt x="3018" y="3621"/>
                    <a:pt x="2657" y="3952"/>
                  </a:cubicBezTo>
                  <a:cubicBezTo>
                    <a:pt x="2296" y="4283"/>
                    <a:pt x="2068" y="4502"/>
                    <a:pt x="1971" y="4611"/>
                  </a:cubicBezTo>
                  <a:cubicBezTo>
                    <a:pt x="1875" y="4719"/>
                    <a:pt x="1797" y="4825"/>
                    <a:pt x="1737" y="4928"/>
                  </a:cubicBezTo>
                  <a:lnTo>
                    <a:pt x="4008" y="4928"/>
                  </a:lnTo>
                  <a:close/>
                  <a:moveTo>
                    <a:pt x="7022" y="5990"/>
                  </a:moveTo>
                  <a:lnTo>
                    <a:pt x="7022" y="4790"/>
                  </a:lnTo>
                  <a:lnTo>
                    <a:pt x="4581" y="4790"/>
                  </a:lnTo>
                  <a:lnTo>
                    <a:pt x="4581" y="3789"/>
                  </a:lnTo>
                  <a:lnTo>
                    <a:pt x="7169" y="0"/>
                  </a:lnTo>
                  <a:lnTo>
                    <a:pt x="8129" y="0"/>
                  </a:lnTo>
                  <a:lnTo>
                    <a:pt x="8129" y="3785"/>
                  </a:lnTo>
                  <a:lnTo>
                    <a:pt x="8870" y="3785"/>
                  </a:lnTo>
                  <a:lnTo>
                    <a:pt x="8870" y="4790"/>
                  </a:lnTo>
                  <a:lnTo>
                    <a:pt x="8129" y="4790"/>
                  </a:lnTo>
                  <a:lnTo>
                    <a:pt x="8129" y="5990"/>
                  </a:lnTo>
                  <a:lnTo>
                    <a:pt x="7022" y="5990"/>
                  </a:lnTo>
                  <a:close/>
                  <a:moveTo>
                    <a:pt x="7022" y="3785"/>
                  </a:moveTo>
                  <a:lnTo>
                    <a:pt x="7022" y="1746"/>
                  </a:lnTo>
                  <a:lnTo>
                    <a:pt x="5651" y="3785"/>
                  </a:lnTo>
                  <a:lnTo>
                    <a:pt x="7022" y="3785"/>
                  </a:lnTo>
                  <a:close/>
                  <a:moveTo>
                    <a:pt x="9671" y="5990"/>
                  </a:moveTo>
                  <a:lnTo>
                    <a:pt x="9671" y="25"/>
                  </a:lnTo>
                  <a:lnTo>
                    <a:pt x="10875" y="25"/>
                  </a:lnTo>
                  <a:lnTo>
                    <a:pt x="10875" y="2373"/>
                  </a:lnTo>
                  <a:lnTo>
                    <a:pt x="13235" y="2373"/>
                  </a:lnTo>
                  <a:lnTo>
                    <a:pt x="13235" y="25"/>
                  </a:lnTo>
                  <a:lnTo>
                    <a:pt x="14440" y="25"/>
                  </a:lnTo>
                  <a:lnTo>
                    <a:pt x="14440" y="5990"/>
                  </a:lnTo>
                  <a:lnTo>
                    <a:pt x="13235" y="5990"/>
                  </a:lnTo>
                  <a:lnTo>
                    <a:pt x="13235" y="3382"/>
                  </a:lnTo>
                  <a:lnTo>
                    <a:pt x="10875" y="3382"/>
                  </a:lnTo>
                  <a:lnTo>
                    <a:pt x="10875" y="5990"/>
                  </a:lnTo>
                  <a:lnTo>
                    <a:pt x="9671" y="599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Ellipse 7"/>
            <p:cNvSpPr/>
            <p:nvPr>
              <p:custDataLst>
                <p:tags r:id="rId14"/>
              </p:custDataLst>
            </p:nvPr>
          </p:nvSpPr>
          <p:spPr bwMode="gray">
            <a:xfrm>
              <a:off x="4536132" y="519522"/>
              <a:ext cx="1295736" cy="1043150"/>
            </a:xfrm>
            <a:custGeom>
              <a:avLst/>
              <a:gdLst>
                <a:gd name="connsiteX0" fmla="*/ 1157820 w 1295736"/>
                <a:gd name="connsiteY0" fmla="*/ 0 h 1043150"/>
                <a:gd name="connsiteX1" fmla="*/ 1295736 w 1295736"/>
                <a:gd name="connsiteY1" fmla="*/ 395282 h 1043150"/>
                <a:gd name="connsiteX2" fmla="*/ 647868 w 1295736"/>
                <a:gd name="connsiteY2" fmla="*/ 1043150 h 1043150"/>
                <a:gd name="connsiteX3" fmla="*/ 0 w 1295736"/>
                <a:gd name="connsiteY3" fmla="*/ 395282 h 1043150"/>
                <a:gd name="connsiteX4" fmla="*/ 137917 w 1295736"/>
                <a:gd name="connsiteY4" fmla="*/ 0 h 1043150"/>
                <a:gd name="connsiteX5" fmla="*/ 1249260 w 1295736"/>
                <a:gd name="connsiteY5" fmla="*/ 91440 h 1043150"/>
                <a:gd name="connsiteX0" fmla="*/ 1157820 w 1295736"/>
                <a:gd name="connsiteY0" fmla="*/ 0 h 1043150"/>
                <a:gd name="connsiteX1" fmla="*/ 1295736 w 1295736"/>
                <a:gd name="connsiteY1" fmla="*/ 395282 h 1043150"/>
                <a:gd name="connsiteX2" fmla="*/ 647868 w 1295736"/>
                <a:gd name="connsiteY2" fmla="*/ 1043150 h 1043150"/>
                <a:gd name="connsiteX3" fmla="*/ 0 w 1295736"/>
                <a:gd name="connsiteY3" fmla="*/ 395282 h 1043150"/>
                <a:gd name="connsiteX4" fmla="*/ 137917 w 1295736"/>
                <a:gd name="connsiteY4" fmla="*/ 0 h 104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736" h="1043150">
                  <a:moveTo>
                    <a:pt x="1157820" y="0"/>
                  </a:moveTo>
                  <a:cubicBezTo>
                    <a:pt x="1245060" y="108003"/>
                    <a:pt x="1295736" y="245725"/>
                    <a:pt x="1295736" y="395282"/>
                  </a:cubicBezTo>
                  <a:cubicBezTo>
                    <a:pt x="1295736" y="753090"/>
                    <a:pt x="1005676" y="1043150"/>
                    <a:pt x="647868" y="1043150"/>
                  </a:cubicBezTo>
                  <a:cubicBezTo>
                    <a:pt x="290060" y="1043150"/>
                    <a:pt x="0" y="753090"/>
                    <a:pt x="0" y="395282"/>
                  </a:cubicBezTo>
                  <a:cubicBezTo>
                    <a:pt x="0" y="245725"/>
                    <a:pt x="50676" y="108003"/>
                    <a:pt x="137917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headEnd type="none"/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</a:endParaRPr>
            </a:p>
          </p:txBody>
        </p:sp>
      </p:grpSp>
      <p:sp>
        <p:nvSpPr>
          <p:cNvPr id="95" name="Freihandform 94"/>
          <p:cNvSpPr/>
          <p:nvPr>
            <p:custDataLst>
              <p:tags r:id="rId12"/>
            </p:custDataLst>
          </p:nvPr>
        </p:nvSpPr>
        <p:spPr bwMode="gray">
          <a:xfrm>
            <a:off x="4495141" y="1824306"/>
            <a:ext cx="406398" cy="270848"/>
          </a:xfrm>
          <a:custGeom>
            <a:avLst/>
            <a:gdLst>
              <a:gd name="connsiteX0" fmla="*/ 0 w 1297782"/>
              <a:gd name="connsiteY0" fmla="*/ 862013 h 862013"/>
              <a:gd name="connsiteX1" fmla="*/ 2382 w 1297782"/>
              <a:gd name="connsiteY1" fmla="*/ 571500 h 862013"/>
              <a:gd name="connsiteX2" fmla="*/ 442913 w 1297782"/>
              <a:gd name="connsiteY2" fmla="*/ 554832 h 862013"/>
              <a:gd name="connsiteX3" fmla="*/ 438150 w 1297782"/>
              <a:gd name="connsiteY3" fmla="*/ 283369 h 862013"/>
              <a:gd name="connsiteX4" fmla="*/ 871538 w 1297782"/>
              <a:gd name="connsiteY4" fmla="*/ 288132 h 862013"/>
              <a:gd name="connsiteX5" fmla="*/ 871538 w 1297782"/>
              <a:gd name="connsiteY5" fmla="*/ 0 h 862013"/>
              <a:gd name="connsiteX6" fmla="*/ 1297782 w 1297782"/>
              <a:gd name="connsiteY6" fmla="*/ 2382 h 862013"/>
              <a:gd name="connsiteX0" fmla="*/ 0 w 1294954"/>
              <a:gd name="connsiteY0" fmla="*/ 862013 h 862013"/>
              <a:gd name="connsiteX1" fmla="*/ 2382 w 1294954"/>
              <a:gd name="connsiteY1" fmla="*/ 571500 h 862013"/>
              <a:gd name="connsiteX2" fmla="*/ 442913 w 1294954"/>
              <a:gd name="connsiteY2" fmla="*/ 554832 h 862013"/>
              <a:gd name="connsiteX3" fmla="*/ 438150 w 1294954"/>
              <a:gd name="connsiteY3" fmla="*/ 283369 h 862013"/>
              <a:gd name="connsiteX4" fmla="*/ 871538 w 1294954"/>
              <a:gd name="connsiteY4" fmla="*/ 288132 h 862013"/>
              <a:gd name="connsiteX5" fmla="*/ 871538 w 1294954"/>
              <a:gd name="connsiteY5" fmla="*/ 0 h 862013"/>
              <a:gd name="connsiteX6" fmla="*/ 1294954 w 1294954"/>
              <a:gd name="connsiteY6" fmla="*/ 323 h 862013"/>
              <a:gd name="connsiteX0" fmla="*/ 0 w 1294954"/>
              <a:gd name="connsiteY0" fmla="*/ 861690 h 861690"/>
              <a:gd name="connsiteX1" fmla="*/ 2382 w 1294954"/>
              <a:gd name="connsiteY1" fmla="*/ 571177 h 861690"/>
              <a:gd name="connsiteX2" fmla="*/ 442913 w 1294954"/>
              <a:gd name="connsiteY2" fmla="*/ 554509 h 861690"/>
              <a:gd name="connsiteX3" fmla="*/ 438150 w 1294954"/>
              <a:gd name="connsiteY3" fmla="*/ 283046 h 861690"/>
              <a:gd name="connsiteX4" fmla="*/ 871538 w 1294954"/>
              <a:gd name="connsiteY4" fmla="*/ 287809 h 861690"/>
              <a:gd name="connsiteX5" fmla="*/ 862906 w 1294954"/>
              <a:gd name="connsiteY5" fmla="*/ 0 h 861690"/>
              <a:gd name="connsiteX6" fmla="*/ 1294954 w 1294954"/>
              <a:gd name="connsiteY6" fmla="*/ 0 h 861690"/>
              <a:gd name="connsiteX0" fmla="*/ 0 w 1294954"/>
              <a:gd name="connsiteY0" fmla="*/ 861690 h 861690"/>
              <a:gd name="connsiteX1" fmla="*/ 2382 w 1294954"/>
              <a:gd name="connsiteY1" fmla="*/ 571177 h 861690"/>
              <a:gd name="connsiteX2" fmla="*/ 442913 w 1294954"/>
              <a:gd name="connsiteY2" fmla="*/ 554509 h 861690"/>
              <a:gd name="connsiteX3" fmla="*/ 438150 w 1294954"/>
              <a:gd name="connsiteY3" fmla="*/ 283046 h 861690"/>
              <a:gd name="connsiteX4" fmla="*/ 862906 w 1294954"/>
              <a:gd name="connsiteY4" fmla="*/ 288031 h 861690"/>
              <a:gd name="connsiteX5" fmla="*/ 862906 w 1294954"/>
              <a:gd name="connsiteY5" fmla="*/ 0 h 861690"/>
              <a:gd name="connsiteX6" fmla="*/ 1294954 w 1294954"/>
              <a:gd name="connsiteY6" fmla="*/ 0 h 861690"/>
              <a:gd name="connsiteX0" fmla="*/ 0 w 1294954"/>
              <a:gd name="connsiteY0" fmla="*/ 861690 h 861690"/>
              <a:gd name="connsiteX1" fmla="*/ 2382 w 1294954"/>
              <a:gd name="connsiteY1" fmla="*/ 571177 h 861690"/>
              <a:gd name="connsiteX2" fmla="*/ 442913 w 1294954"/>
              <a:gd name="connsiteY2" fmla="*/ 554509 h 861690"/>
              <a:gd name="connsiteX3" fmla="*/ 430858 w 1294954"/>
              <a:gd name="connsiteY3" fmla="*/ 288031 h 861690"/>
              <a:gd name="connsiteX4" fmla="*/ 862906 w 1294954"/>
              <a:gd name="connsiteY4" fmla="*/ 288031 h 861690"/>
              <a:gd name="connsiteX5" fmla="*/ 862906 w 1294954"/>
              <a:gd name="connsiteY5" fmla="*/ 0 h 861690"/>
              <a:gd name="connsiteX6" fmla="*/ 1294954 w 1294954"/>
              <a:gd name="connsiteY6" fmla="*/ 0 h 861690"/>
              <a:gd name="connsiteX0" fmla="*/ 0 w 1294954"/>
              <a:gd name="connsiteY0" fmla="*/ 861690 h 861690"/>
              <a:gd name="connsiteX1" fmla="*/ 2382 w 1294954"/>
              <a:gd name="connsiteY1" fmla="*/ 571177 h 861690"/>
              <a:gd name="connsiteX2" fmla="*/ 430858 w 1294954"/>
              <a:gd name="connsiteY2" fmla="*/ 576063 h 861690"/>
              <a:gd name="connsiteX3" fmla="*/ 430858 w 1294954"/>
              <a:gd name="connsiteY3" fmla="*/ 288031 h 861690"/>
              <a:gd name="connsiteX4" fmla="*/ 862906 w 1294954"/>
              <a:gd name="connsiteY4" fmla="*/ 288031 h 861690"/>
              <a:gd name="connsiteX5" fmla="*/ 862906 w 1294954"/>
              <a:gd name="connsiteY5" fmla="*/ 0 h 861690"/>
              <a:gd name="connsiteX6" fmla="*/ 1294954 w 1294954"/>
              <a:gd name="connsiteY6" fmla="*/ 0 h 861690"/>
              <a:gd name="connsiteX0" fmla="*/ 1190 w 1296144"/>
              <a:gd name="connsiteY0" fmla="*/ 861690 h 861690"/>
              <a:gd name="connsiteX1" fmla="*/ 0 w 1296144"/>
              <a:gd name="connsiteY1" fmla="*/ 576063 h 861690"/>
              <a:gd name="connsiteX2" fmla="*/ 432048 w 1296144"/>
              <a:gd name="connsiteY2" fmla="*/ 576063 h 861690"/>
              <a:gd name="connsiteX3" fmla="*/ 432048 w 1296144"/>
              <a:gd name="connsiteY3" fmla="*/ 288031 h 861690"/>
              <a:gd name="connsiteX4" fmla="*/ 864096 w 1296144"/>
              <a:gd name="connsiteY4" fmla="*/ 288031 h 861690"/>
              <a:gd name="connsiteX5" fmla="*/ 864096 w 1296144"/>
              <a:gd name="connsiteY5" fmla="*/ 0 h 861690"/>
              <a:gd name="connsiteX6" fmla="*/ 1296144 w 1296144"/>
              <a:gd name="connsiteY6" fmla="*/ 0 h 861690"/>
              <a:gd name="connsiteX0" fmla="*/ 397 w 1296541"/>
              <a:gd name="connsiteY0" fmla="*/ 864095 h 864095"/>
              <a:gd name="connsiteX1" fmla="*/ 397 w 1296541"/>
              <a:gd name="connsiteY1" fmla="*/ 576063 h 864095"/>
              <a:gd name="connsiteX2" fmla="*/ 432445 w 1296541"/>
              <a:gd name="connsiteY2" fmla="*/ 576063 h 864095"/>
              <a:gd name="connsiteX3" fmla="*/ 432445 w 1296541"/>
              <a:gd name="connsiteY3" fmla="*/ 288031 h 864095"/>
              <a:gd name="connsiteX4" fmla="*/ 864493 w 1296541"/>
              <a:gd name="connsiteY4" fmla="*/ 288031 h 864095"/>
              <a:gd name="connsiteX5" fmla="*/ 864493 w 1296541"/>
              <a:gd name="connsiteY5" fmla="*/ 0 h 864095"/>
              <a:gd name="connsiteX6" fmla="*/ 1296541 w 1296541"/>
              <a:gd name="connsiteY6" fmla="*/ 0 h 864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541" h="864095">
                <a:moveTo>
                  <a:pt x="397" y="864095"/>
                </a:moveTo>
                <a:cubicBezTo>
                  <a:pt x="0" y="768886"/>
                  <a:pt x="794" y="671272"/>
                  <a:pt x="397" y="576063"/>
                </a:cubicBezTo>
                <a:lnTo>
                  <a:pt x="432445" y="576063"/>
                </a:lnTo>
                <a:cubicBezTo>
                  <a:pt x="430857" y="485575"/>
                  <a:pt x="434033" y="378519"/>
                  <a:pt x="432445" y="288031"/>
                </a:cubicBezTo>
                <a:lnTo>
                  <a:pt x="864493" y="288031"/>
                </a:lnTo>
                <a:lnTo>
                  <a:pt x="864493" y="0"/>
                </a:lnTo>
                <a:lnTo>
                  <a:pt x="1296541" y="0"/>
                </a:lnTo>
              </a:path>
            </a:pathLst>
          </a:cu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74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5" grpId="0" animBg="1"/>
      <p:bldP spid="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ru-RU" dirty="0" smtClean="0"/>
              <a:t>И предложения от большинства поставщиков</a:t>
            </a:r>
            <a:endParaRPr lang="ru-RU" dirty="0"/>
          </a:p>
        </p:txBody>
      </p:sp>
      <p:sp>
        <p:nvSpPr>
          <p:cNvPr id="53" name="Rechteck 52"/>
          <p:cNvSpPr/>
          <p:nvPr>
            <p:custDataLst>
              <p:tags r:id="rId2"/>
            </p:custDataLst>
          </p:nvPr>
        </p:nvSpPr>
        <p:spPr bwMode="gray">
          <a:xfrm>
            <a:off x="1547664" y="987574"/>
            <a:ext cx="1728000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1000" dirty="0" smtClean="0">
                <a:solidFill>
                  <a:schemeClr val="accent1"/>
                </a:solidFill>
                <a:latin typeface="+mj-lt"/>
              </a:rPr>
              <a:t>Недорогая система хранения данных</a:t>
            </a:r>
            <a:endParaRPr lang="ru-RU" sz="1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4" name="Freihandform 53"/>
          <p:cNvSpPr/>
          <p:nvPr/>
        </p:nvSpPr>
        <p:spPr bwMode="gray">
          <a:xfrm>
            <a:off x="1548548" y="1347614"/>
            <a:ext cx="1728000" cy="0"/>
          </a:xfrm>
          <a:custGeom>
            <a:avLst/>
            <a:gdLst>
              <a:gd name="connsiteX0" fmla="*/ 0 w 1958340"/>
              <a:gd name="connsiteY0" fmla="*/ 0 h 289560"/>
              <a:gd name="connsiteX1" fmla="*/ 1958340 w 1958340"/>
              <a:gd name="connsiteY1" fmla="*/ 0 h 289560"/>
              <a:gd name="connsiteX2" fmla="*/ 1958340 w 1958340"/>
              <a:gd name="connsiteY2" fmla="*/ 289560 h 289560"/>
              <a:gd name="connsiteX0" fmla="*/ 0 w 1958340"/>
              <a:gd name="connsiteY0" fmla="*/ 0 h 289560"/>
              <a:gd name="connsiteX1" fmla="*/ 1958340 w 1958340"/>
              <a:gd name="connsiteY1" fmla="*/ 0 h 289560"/>
              <a:gd name="connsiteX2" fmla="*/ 1958340 w 1958340"/>
              <a:gd name="connsiteY2" fmla="*/ 289560 h 289560"/>
              <a:gd name="connsiteX0" fmla="*/ 0 w 1958340"/>
              <a:gd name="connsiteY0" fmla="*/ 0 h 0"/>
              <a:gd name="connsiteX1" fmla="*/ 1958340 w 19583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8340">
                <a:moveTo>
                  <a:pt x="0" y="0"/>
                </a:moveTo>
                <a:lnTo>
                  <a:pt x="1958340" y="0"/>
                </a:lnTo>
              </a:path>
            </a:pathLst>
          </a:custGeom>
          <a:ln cap="rnd">
            <a:solidFill>
              <a:schemeClr val="accent1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Rechteck 54"/>
          <p:cNvSpPr/>
          <p:nvPr>
            <p:custDataLst>
              <p:tags r:id="rId3"/>
            </p:custDataLst>
          </p:nvPr>
        </p:nvSpPr>
        <p:spPr bwMode="gray">
          <a:xfrm>
            <a:off x="3420138" y="987574"/>
            <a:ext cx="1728000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1000" dirty="0" smtClean="0">
                <a:solidFill>
                  <a:schemeClr val="accent1"/>
                </a:solidFill>
                <a:latin typeface="+mj-lt"/>
              </a:rPr>
              <a:t>Система хранения данных начального уровня</a:t>
            </a:r>
            <a:endParaRPr lang="ru-RU" sz="1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6" name="Freihandform 55"/>
          <p:cNvSpPr/>
          <p:nvPr/>
        </p:nvSpPr>
        <p:spPr bwMode="gray">
          <a:xfrm>
            <a:off x="3421022" y="1347614"/>
            <a:ext cx="1728000" cy="0"/>
          </a:xfrm>
          <a:custGeom>
            <a:avLst/>
            <a:gdLst>
              <a:gd name="connsiteX0" fmla="*/ 0 w 1958340"/>
              <a:gd name="connsiteY0" fmla="*/ 0 h 289560"/>
              <a:gd name="connsiteX1" fmla="*/ 1958340 w 1958340"/>
              <a:gd name="connsiteY1" fmla="*/ 0 h 289560"/>
              <a:gd name="connsiteX2" fmla="*/ 1958340 w 1958340"/>
              <a:gd name="connsiteY2" fmla="*/ 289560 h 289560"/>
              <a:gd name="connsiteX0" fmla="*/ 0 w 1958340"/>
              <a:gd name="connsiteY0" fmla="*/ 0 h 289560"/>
              <a:gd name="connsiteX1" fmla="*/ 1958340 w 1958340"/>
              <a:gd name="connsiteY1" fmla="*/ 0 h 289560"/>
              <a:gd name="connsiteX2" fmla="*/ 1958340 w 1958340"/>
              <a:gd name="connsiteY2" fmla="*/ 289560 h 289560"/>
              <a:gd name="connsiteX0" fmla="*/ 0 w 1958340"/>
              <a:gd name="connsiteY0" fmla="*/ 0 h 0"/>
              <a:gd name="connsiteX1" fmla="*/ 1958340 w 19583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8340">
                <a:moveTo>
                  <a:pt x="0" y="0"/>
                </a:moveTo>
                <a:lnTo>
                  <a:pt x="1958340" y="0"/>
                </a:lnTo>
              </a:path>
            </a:pathLst>
          </a:custGeom>
          <a:ln cap="rnd">
            <a:solidFill>
              <a:schemeClr val="accent1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Rechteck 56"/>
          <p:cNvSpPr/>
          <p:nvPr>
            <p:custDataLst>
              <p:tags r:id="rId4"/>
            </p:custDataLst>
          </p:nvPr>
        </p:nvSpPr>
        <p:spPr bwMode="gray">
          <a:xfrm>
            <a:off x="5292346" y="987574"/>
            <a:ext cx="1728000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1000" dirty="0" smtClean="0">
                <a:solidFill>
                  <a:schemeClr val="accent1"/>
                </a:solidFill>
                <a:latin typeface="+mj-lt"/>
              </a:rPr>
              <a:t>Система хранения данных среднего уровня</a:t>
            </a:r>
            <a:endParaRPr lang="ru-RU" sz="1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8" name="Freihandform 57"/>
          <p:cNvSpPr/>
          <p:nvPr/>
        </p:nvSpPr>
        <p:spPr bwMode="gray">
          <a:xfrm>
            <a:off x="5293230" y="1347614"/>
            <a:ext cx="1728000" cy="0"/>
          </a:xfrm>
          <a:custGeom>
            <a:avLst/>
            <a:gdLst>
              <a:gd name="connsiteX0" fmla="*/ 0 w 1958340"/>
              <a:gd name="connsiteY0" fmla="*/ 0 h 289560"/>
              <a:gd name="connsiteX1" fmla="*/ 1958340 w 1958340"/>
              <a:gd name="connsiteY1" fmla="*/ 0 h 289560"/>
              <a:gd name="connsiteX2" fmla="*/ 1958340 w 1958340"/>
              <a:gd name="connsiteY2" fmla="*/ 289560 h 289560"/>
              <a:gd name="connsiteX0" fmla="*/ 0 w 1958340"/>
              <a:gd name="connsiteY0" fmla="*/ 0 h 289560"/>
              <a:gd name="connsiteX1" fmla="*/ 1958340 w 1958340"/>
              <a:gd name="connsiteY1" fmla="*/ 0 h 289560"/>
              <a:gd name="connsiteX2" fmla="*/ 1958340 w 1958340"/>
              <a:gd name="connsiteY2" fmla="*/ 289560 h 289560"/>
              <a:gd name="connsiteX0" fmla="*/ 0 w 1958340"/>
              <a:gd name="connsiteY0" fmla="*/ 0 h 0"/>
              <a:gd name="connsiteX1" fmla="*/ 1958340 w 19583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8340">
                <a:moveTo>
                  <a:pt x="0" y="0"/>
                </a:moveTo>
                <a:lnTo>
                  <a:pt x="1958340" y="0"/>
                </a:lnTo>
              </a:path>
            </a:pathLst>
          </a:custGeom>
          <a:ln cap="rnd">
            <a:solidFill>
              <a:schemeClr val="accent1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+mj-lt"/>
            </a:endParaRPr>
          </a:p>
        </p:txBody>
      </p:sp>
      <p:sp>
        <p:nvSpPr>
          <p:cNvPr id="59" name="Rechteck 58"/>
          <p:cNvSpPr/>
          <p:nvPr>
            <p:custDataLst>
              <p:tags r:id="rId5"/>
            </p:custDataLst>
          </p:nvPr>
        </p:nvSpPr>
        <p:spPr bwMode="gray">
          <a:xfrm>
            <a:off x="7164554" y="987574"/>
            <a:ext cx="1728000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1000" dirty="0" smtClean="0">
                <a:solidFill>
                  <a:schemeClr val="accent1"/>
                </a:solidFill>
                <a:latin typeface="+mj-lt"/>
              </a:rPr>
              <a:t>Система хранения данных уровня предприятия</a:t>
            </a:r>
            <a:endParaRPr lang="ru-RU" sz="1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0" name="Freihandform 59"/>
          <p:cNvSpPr/>
          <p:nvPr/>
        </p:nvSpPr>
        <p:spPr bwMode="gray">
          <a:xfrm>
            <a:off x="7165438" y="1347614"/>
            <a:ext cx="1728000" cy="0"/>
          </a:xfrm>
          <a:custGeom>
            <a:avLst/>
            <a:gdLst>
              <a:gd name="connsiteX0" fmla="*/ 0 w 1958340"/>
              <a:gd name="connsiteY0" fmla="*/ 0 h 289560"/>
              <a:gd name="connsiteX1" fmla="*/ 1958340 w 1958340"/>
              <a:gd name="connsiteY1" fmla="*/ 0 h 289560"/>
              <a:gd name="connsiteX2" fmla="*/ 1958340 w 1958340"/>
              <a:gd name="connsiteY2" fmla="*/ 289560 h 289560"/>
              <a:gd name="connsiteX0" fmla="*/ 0 w 1958340"/>
              <a:gd name="connsiteY0" fmla="*/ 0 h 289560"/>
              <a:gd name="connsiteX1" fmla="*/ 1958340 w 1958340"/>
              <a:gd name="connsiteY1" fmla="*/ 0 h 289560"/>
              <a:gd name="connsiteX2" fmla="*/ 1958340 w 1958340"/>
              <a:gd name="connsiteY2" fmla="*/ 289560 h 289560"/>
              <a:gd name="connsiteX0" fmla="*/ 0 w 1958340"/>
              <a:gd name="connsiteY0" fmla="*/ 0 h 0"/>
              <a:gd name="connsiteX1" fmla="*/ 1958340 w 19583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8340">
                <a:moveTo>
                  <a:pt x="0" y="0"/>
                </a:moveTo>
                <a:lnTo>
                  <a:pt x="1958340" y="0"/>
                </a:lnTo>
              </a:path>
            </a:pathLst>
          </a:custGeom>
          <a:ln cap="rnd">
            <a:solidFill>
              <a:schemeClr val="accent1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+mj-lt"/>
            </a:endParaRPr>
          </a:p>
        </p:txBody>
      </p:sp>
      <p:sp>
        <p:nvSpPr>
          <p:cNvPr id="61" name="Rechteck 60"/>
          <p:cNvSpPr/>
          <p:nvPr>
            <p:custDataLst>
              <p:tags r:id="rId6"/>
            </p:custDataLst>
          </p:nvPr>
        </p:nvSpPr>
        <p:spPr bwMode="gray">
          <a:xfrm>
            <a:off x="251520" y="1347614"/>
            <a:ext cx="1116000" cy="1044116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6800" rIns="72000" bIns="46800" rtlCol="0" anchor="ctr" anchorCtr="0"/>
          <a:lstStyle/>
          <a:p>
            <a:pPr>
              <a:spcAft>
                <a:spcPts val="1200"/>
              </a:spcAft>
              <a:buClr>
                <a:schemeClr val="accent2"/>
              </a:buClr>
            </a:pPr>
            <a:r>
              <a:rPr lang="ru-RU" sz="1200" dirty="0" smtClean="0">
                <a:solidFill>
                  <a:schemeClr val="tx1"/>
                </a:solidFill>
              </a:rPr>
              <a:t>Архитектура аппаратного обеспечения</a:t>
            </a:r>
            <a:endParaRPr lang="ru-RU" sz="1200" dirty="0">
              <a:solidFill>
                <a:schemeClr val="tx1"/>
              </a:solidFill>
            </a:endParaRPr>
          </a:p>
        </p:txBody>
      </p:sp>
      <p:grpSp>
        <p:nvGrpSpPr>
          <p:cNvPr id="63" name="Gruppieren 62"/>
          <p:cNvGrpSpPr/>
          <p:nvPr>
            <p:custDataLst>
              <p:tags r:id="rId7"/>
            </p:custDataLst>
          </p:nvPr>
        </p:nvGrpSpPr>
        <p:grpSpPr bwMode="gray">
          <a:xfrm rot="16200000">
            <a:off x="1926494" y="1383619"/>
            <a:ext cx="972108" cy="972108"/>
            <a:chOff x="2987704" y="1057541"/>
            <a:chExt cx="1296264" cy="1296264"/>
          </a:xfrm>
        </p:grpSpPr>
        <p:sp>
          <p:nvSpPr>
            <p:cNvPr id="75" name="Ellipse 74"/>
            <p:cNvSpPr/>
            <p:nvPr/>
          </p:nvSpPr>
          <p:spPr bwMode="gray">
            <a:xfrm>
              <a:off x="2987704" y="1057541"/>
              <a:ext cx="1296264" cy="1296264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6" name="Ellipse 75"/>
            <p:cNvSpPr/>
            <p:nvPr/>
          </p:nvSpPr>
          <p:spPr bwMode="gray">
            <a:xfrm>
              <a:off x="3023708" y="1093545"/>
              <a:ext cx="1224256" cy="1224256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7" name="Ellipse 76"/>
            <p:cNvSpPr/>
            <p:nvPr/>
          </p:nvSpPr>
          <p:spPr bwMode="gray">
            <a:xfrm>
              <a:off x="3059712" y="1129549"/>
              <a:ext cx="1152248" cy="1152248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8" name="Ellipse 77"/>
            <p:cNvSpPr/>
            <p:nvPr/>
          </p:nvSpPr>
          <p:spPr bwMode="gray">
            <a:xfrm>
              <a:off x="3095836" y="1165673"/>
              <a:ext cx="1080000" cy="10800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72000" bIns="0" rtlCol="0" anchor="t" anchorCtr="0"/>
            <a:lstStyle/>
            <a:p>
              <a:pPr algn="ctr"/>
              <a:endParaRPr lang="ru-RU" sz="1300" smtClean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79" name="Rechteck 78"/>
          <p:cNvSpPr/>
          <p:nvPr>
            <p:custDataLst>
              <p:tags r:id="rId8"/>
            </p:custDataLst>
          </p:nvPr>
        </p:nvSpPr>
        <p:spPr bwMode="gray">
          <a:xfrm>
            <a:off x="251520" y="2481740"/>
            <a:ext cx="1116000" cy="1044116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6800" rIns="72000" bIns="46800" rtlCol="0" anchor="ctr" anchorCtr="0"/>
          <a:lstStyle/>
          <a:p>
            <a:pPr>
              <a:spcAft>
                <a:spcPts val="1200"/>
              </a:spcAft>
              <a:buClr>
                <a:schemeClr val="accent2"/>
              </a:buClr>
            </a:pPr>
            <a:r>
              <a:rPr lang="ru-RU" sz="1200" dirty="0" smtClean="0">
                <a:solidFill>
                  <a:schemeClr val="tx1"/>
                </a:solidFill>
              </a:rPr>
              <a:t>Системное ПО</a:t>
            </a:r>
            <a:endParaRPr lang="ru-RU" sz="1200" dirty="0">
              <a:solidFill>
                <a:schemeClr val="tx1"/>
              </a:solidFill>
            </a:endParaRPr>
          </a:p>
        </p:txBody>
      </p:sp>
      <p:grpSp>
        <p:nvGrpSpPr>
          <p:cNvPr id="80" name="Gruppieren 79"/>
          <p:cNvGrpSpPr/>
          <p:nvPr>
            <p:custDataLst>
              <p:tags r:id="rId9"/>
            </p:custDataLst>
          </p:nvPr>
        </p:nvGrpSpPr>
        <p:grpSpPr bwMode="gray">
          <a:xfrm rot="16200000">
            <a:off x="1926494" y="2517745"/>
            <a:ext cx="972108" cy="972108"/>
            <a:chOff x="2987704" y="1057541"/>
            <a:chExt cx="1296264" cy="1296264"/>
          </a:xfrm>
        </p:grpSpPr>
        <p:sp>
          <p:nvSpPr>
            <p:cNvPr id="81" name="Ellipse 80"/>
            <p:cNvSpPr/>
            <p:nvPr/>
          </p:nvSpPr>
          <p:spPr bwMode="gray">
            <a:xfrm>
              <a:off x="2987704" y="1057541"/>
              <a:ext cx="1296264" cy="1296264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2" name="Ellipse 81"/>
            <p:cNvSpPr/>
            <p:nvPr/>
          </p:nvSpPr>
          <p:spPr bwMode="gray">
            <a:xfrm>
              <a:off x="3023708" y="1093545"/>
              <a:ext cx="1224256" cy="1224256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3" name="Ellipse 82"/>
            <p:cNvSpPr/>
            <p:nvPr/>
          </p:nvSpPr>
          <p:spPr bwMode="gray">
            <a:xfrm>
              <a:off x="3059712" y="1129549"/>
              <a:ext cx="1152248" cy="1152248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4" name="Ellipse 83"/>
            <p:cNvSpPr/>
            <p:nvPr/>
          </p:nvSpPr>
          <p:spPr bwMode="gray">
            <a:xfrm>
              <a:off x="3095836" y="1165673"/>
              <a:ext cx="1080000" cy="10800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72000" bIns="0" rtlCol="0" anchor="t" anchorCtr="0"/>
            <a:lstStyle/>
            <a:p>
              <a:pPr algn="ctr"/>
              <a:endParaRPr lang="ru-RU" sz="1300" smtClean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85" name="Gruppieren 84"/>
          <p:cNvGrpSpPr/>
          <p:nvPr>
            <p:custDataLst>
              <p:tags r:id="rId10"/>
            </p:custDataLst>
          </p:nvPr>
        </p:nvGrpSpPr>
        <p:grpSpPr bwMode="gray">
          <a:xfrm rot="16200000">
            <a:off x="3798084" y="1383619"/>
            <a:ext cx="972108" cy="972108"/>
            <a:chOff x="2987704" y="1057541"/>
            <a:chExt cx="1296264" cy="1296264"/>
          </a:xfrm>
        </p:grpSpPr>
        <p:sp>
          <p:nvSpPr>
            <p:cNvPr id="86" name="Ellipse 85"/>
            <p:cNvSpPr/>
            <p:nvPr/>
          </p:nvSpPr>
          <p:spPr bwMode="gray">
            <a:xfrm>
              <a:off x="2987704" y="1057541"/>
              <a:ext cx="1296264" cy="1296264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7" name="Ellipse 86"/>
            <p:cNvSpPr/>
            <p:nvPr/>
          </p:nvSpPr>
          <p:spPr bwMode="gray">
            <a:xfrm>
              <a:off x="3023708" y="1093545"/>
              <a:ext cx="1224256" cy="1224256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8" name="Ellipse 87"/>
            <p:cNvSpPr/>
            <p:nvPr/>
          </p:nvSpPr>
          <p:spPr bwMode="gray">
            <a:xfrm>
              <a:off x="3059712" y="1129549"/>
              <a:ext cx="1152248" cy="1152248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9" name="Ellipse 88"/>
            <p:cNvSpPr/>
            <p:nvPr/>
          </p:nvSpPr>
          <p:spPr bwMode="gray">
            <a:xfrm>
              <a:off x="3095836" y="1165673"/>
              <a:ext cx="1080000" cy="10800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72000" bIns="0" rtlCol="0" anchor="t" anchorCtr="0"/>
            <a:lstStyle/>
            <a:p>
              <a:pPr algn="ctr"/>
              <a:endParaRPr lang="ru-RU" sz="1300" smtClean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1" name="Gruppieren 90"/>
          <p:cNvGrpSpPr/>
          <p:nvPr>
            <p:custDataLst>
              <p:tags r:id="rId11"/>
            </p:custDataLst>
          </p:nvPr>
        </p:nvGrpSpPr>
        <p:grpSpPr bwMode="gray">
          <a:xfrm rot="16200000">
            <a:off x="3798084" y="2517745"/>
            <a:ext cx="972108" cy="972108"/>
            <a:chOff x="2987704" y="1057541"/>
            <a:chExt cx="1296264" cy="1296264"/>
          </a:xfrm>
        </p:grpSpPr>
        <p:sp>
          <p:nvSpPr>
            <p:cNvPr id="92" name="Ellipse 91"/>
            <p:cNvSpPr/>
            <p:nvPr/>
          </p:nvSpPr>
          <p:spPr bwMode="gray">
            <a:xfrm>
              <a:off x="2987704" y="1057541"/>
              <a:ext cx="1296264" cy="1296264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3" name="Ellipse 92"/>
            <p:cNvSpPr/>
            <p:nvPr/>
          </p:nvSpPr>
          <p:spPr bwMode="gray">
            <a:xfrm>
              <a:off x="3023708" y="1093545"/>
              <a:ext cx="1224256" cy="1224256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4" name="Ellipse 93"/>
            <p:cNvSpPr/>
            <p:nvPr/>
          </p:nvSpPr>
          <p:spPr bwMode="gray">
            <a:xfrm>
              <a:off x="3059712" y="1129549"/>
              <a:ext cx="1152248" cy="1152248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5" name="Ellipse 94"/>
            <p:cNvSpPr/>
            <p:nvPr/>
          </p:nvSpPr>
          <p:spPr bwMode="gray">
            <a:xfrm>
              <a:off x="3095836" y="1165673"/>
              <a:ext cx="1080000" cy="10800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72000" bIns="0" rtlCol="0" anchor="t" anchorCtr="0"/>
            <a:lstStyle/>
            <a:p>
              <a:pPr algn="ctr"/>
              <a:endParaRPr lang="ru-RU" sz="1300" smtClean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6" name="Gruppieren 95"/>
          <p:cNvGrpSpPr/>
          <p:nvPr>
            <p:custDataLst>
              <p:tags r:id="rId12"/>
            </p:custDataLst>
          </p:nvPr>
        </p:nvGrpSpPr>
        <p:grpSpPr bwMode="gray">
          <a:xfrm rot="16200000">
            <a:off x="5670292" y="1383619"/>
            <a:ext cx="972108" cy="972108"/>
            <a:chOff x="2987704" y="1057541"/>
            <a:chExt cx="1296264" cy="1296264"/>
          </a:xfrm>
        </p:grpSpPr>
        <p:sp>
          <p:nvSpPr>
            <p:cNvPr id="97" name="Ellipse 96"/>
            <p:cNvSpPr/>
            <p:nvPr/>
          </p:nvSpPr>
          <p:spPr bwMode="gray">
            <a:xfrm>
              <a:off x="2987704" y="1057541"/>
              <a:ext cx="1296264" cy="1296264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8" name="Ellipse 97"/>
            <p:cNvSpPr/>
            <p:nvPr/>
          </p:nvSpPr>
          <p:spPr bwMode="gray">
            <a:xfrm>
              <a:off x="3023708" y="1093545"/>
              <a:ext cx="1224256" cy="1224256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9" name="Ellipse 98"/>
            <p:cNvSpPr/>
            <p:nvPr/>
          </p:nvSpPr>
          <p:spPr bwMode="gray">
            <a:xfrm>
              <a:off x="3059712" y="1129549"/>
              <a:ext cx="1152248" cy="1152248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0" name="Ellipse 99"/>
            <p:cNvSpPr/>
            <p:nvPr/>
          </p:nvSpPr>
          <p:spPr bwMode="gray">
            <a:xfrm>
              <a:off x="3095836" y="1165673"/>
              <a:ext cx="1080000" cy="10800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72000" bIns="0" rtlCol="0" anchor="t" anchorCtr="0"/>
            <a:lstStyle/>
            <a:p>
              <a:pPr algn="ctr"/>
              <a:endParaRPr lang="ru-RU" sz="1300" smtClean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1" name="Gruppieren 100"/>
          <p:cNvGrpSpPr/>
          <p:nvPr>
            <p:custDataLst>
              <p:tags r:id="rId13"/>
            </p:custDataLst>
          </p:nvPr>
        </p:nvGrpSpPr>
        <p:grpSpPr bwMode="gray">
          <a:xfrm rot="16200000">
            <a:off x="5670292" y="2517745"/>
            <a:ext cx="972108" cy="972108"/>
            <a:chOff x="2987704" y="1057541"/>
            <a:chExt cx="1296264" cy="1296264"/>
          </a:xfrm>
        </p:grpSpPr>
        <p:sp>
          <p:nvSpPr>
            <p:cNvPr id="102" name="Ellipse 101"/>
            <p:cNvSpPr/>
            <p:nvPr/>
          </p:nvSpPr>
          <p:spPr bwMode="gray">
            <a:xfrm>
              <a:off x="2987704" y="1057541"/>
              <a:ext cx="1296264" cy="1296264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3" name="Ellipse 102"/>
            <p:cNvSpPr/>
            <p:nvPr/>
          </p:nvSpPr>
          <p:spPr bwMode="gray">
            <a:xfrm>
              <a:off x="3023708" y="1093545"/>
              <a:ext cx="1224256" cy="1224256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4" name="Ellipse 103"/>
            <p:cNvSpPr/>
            <p:nvPr/>
          </p:nvSpPr>
          <p:spPr bwMode="gray">
            <a:xfrm>
              <a:off x="3059712" y="1129549"/>
              <a:ext cx="1152248" cy="1152248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5" name="Ellipse 104"/>
            <p:cNvSpPr/>
            <p:nvPr/>
          </p:nvSpPr>
          <p:spPr bwMode="gray">
            <a:xfrm>
              <a:off x="3095836" y="1165673"/>
              <a:ext cx="1080000" cy="10800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72000" bIns="0" rtlCol="0" anchor="t" anchorCtr="0"/>
            <a:lstStyle/>
            <a:p>
              <a:pPr algn="ctr"/>
              <a:endParaRPr lang="ru-RU" sz="1300" smtClean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6" name="Gruppieren 105"/>
          <p:cNvGrpSpPr/>
          <p:nvPr>
            <p:custDataLst>
              <p:tags r:id="rId14"/>
            </p:custDataLst>
          </p:nvPr>
        </p:nvGrpSpPr>
        <p:grpSpPr bwMode="gray">
          <a:xfrm rot="16200000">
            <a:off x="7542500" y="1383619"/>
            <a:ext cx="972108" cy="972108"/>
            <a:chOff x="2987704" y="1057541"/>
            <a:chExt cx="1296264" cy="1296264"/>
          </a:xfrm>
        </p:grpSpPr>
        <p:sp>
          <p:nvSpPr>
            <p:cNvPr id="107" name="Ellipse 106"/>
            <p:cNvSpPr/>
            <p:nvPr/>
          </p:nvSpPr>
          <p:spPr bwMode="gray">
            <a:xfrm>
              <a:off x="2987704" y="1057541"/>
              <a:ext cx="1296264" cy="1296264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8" name="Ellipse 107"/>
            <p:cNvSpPr/>
            <p:nvPr/>
          </p:nvSpPr>
          <p:spPr bwMode="gray">
            <a:xfrm>
              <a:off x="3023708" y="1093545"/>
              <a:ext cx="1224256" cy="1224256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9" name="Ellipse 108"/>
            <p:cNvSpPr/>
            <p:nvPr/>
          </p:nvSpPr>
          <p:spPr bwMode="gray">
            <a:xfrm>
              <a:off x="3059712" y="1129549"/>
              <a:ext cx="1152248" cy="1152248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0" name="Ellipse 109"/>
            <p:cNvSpPr/>
            <p:nvPr/>
          </p:nvSpPr>
          <p:spPr bwMode="gray">
            <a:xfrm>
              <a:off x="3095836" y="1165673"/>
              <a:ext cx="1080000" cy="10800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72000" bIns="0" rtlCol="0" anchor="t" anchorCtr="0"/>
            <a:lstStyle/>
            <a:p>
              <a:pPr algn="ctr"/>
              <a:endParaRPr lang="ru-RU" sz="1300" smtClean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1" name="Gruppieren 110"/>
          <p:cNvGrpSpPr/>
          <p:nvPr>
            <p:custDataLst>
              <p:tags r:id="rId15"/>
            </p:custDataLst>
          </p:nvPr>
        </p:nvGrpSpPr>
        <p:grpSpPr bwMode="gray">
          <a:xfrm rot="16200000">
            <a:off x="7542500" y="2517745"/>
            <a:ext cx="972108" cy="972108"/>
            <a:chOff x="2987704" y="1057541"/>
            <a:chExt cx="1296264" cy="1296264"/>
          </a:xfrm>
        </p:grpSpPr>
        <p:sp>
          <p:nvSpPr>
            <p:cNvPr id="112" name="Ellipse 111"/>
            <p:cNvSpPr/>
            <p:nvPr/>
          </p:nvSpPr>
          <p:spPr bwMode="gray">
            <a:xfrm>
              <a:off x="2987704" y="1057541"/>
              <a:ext cx="1296264" cy="1296264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3" name="Ellipse 112"/>
            <p:cNvSpPr/>
            <p:nvPr/>
          </p:nvSpPr>
          <p:spPr bwMode="gray">
            <a:xfrm>
              <a:off x="3023708" y="1093545"/>
              <a:ext cx="1224256" cy="1224256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4" name="Ellipse 113"/>
            <p:cNvSpPr/>
            <p:nvPr/>
          </p:nvSpPr>
          <p:spPr bwMode="gray">
            <a:xfrm>
              <a:off x="3059712" y="1129549"/>
              <a:ext cx="1152248" cy="1152248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5" name="Ellipse 114"/>
            <p:cNvSpPr/>
            <p:nvPr/>
          </p:nvSpPr>
          <p:spPr bwMode="gray">
            <a:xfrm>
              <a:off x="3095836" y="1165673"/>
              <a:ext cx="1080000" cy="10800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72000" bIns="0" rtlCol="0" anchor="t" anchorCtr="0"/>
            <a:lstStyle/>
            <a:p>
              <a:pPr algn="ctr"/>
              <a:endParaRPr lang="ru-RU" sz="1300" smtClean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16" name="Gleichschenkliges Dreieck 115"/>
          <p:cNvSpPr/>
          <p:nvPr>
            <p:custDataLst>
              <p:tags r:id="rId16"/>
            </p:custDataLst>
          </p:nvPr>
        </p:nvSpPr>
        <p:spPr bwMode="gray">
          <a:xfrm>
            <a:off x="2124548" y="1653672"/>
            <a:ext cx="576000" cy="432000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117" name="Ellipse 116"/>
          <p:cNvSpPr/>
          <p:nvPr>
            <p:custDataLst>
              <p:tags r:id="rId17"/>
            </p:custDataLst>
          </p:nvPr>
        </p:nvSpPr>
        <p:spPr bwMode="gray">
          <a:xfrm>
            <a:off x="4071387" y="1656922"/>
            <a:ext cx="425502" cy="42550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118" name="Rechteck 117"/>
          <p:cNvSpPr/>
          <p:nvPr>
            <p:custDataLst>
              <p:tags r:id="rId18"/>
            </p:custDataLst>
          </p:nvPr>
        </p:nvSpPr>
        <p:spPr bwMode="gray">
          <a:xfrm>
            <a:off x="5964870" y="1678197"/>
            <a:ext cx="382952" cy="38295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9" name="Stern mit 5 Zacken 118"/>
          <p:cNvSpPr/>
          <p:nvPr>
            <p:custDataLst>
              <p:tags r:id="rId19"/>
            </p:custDataLst>
          </p:nvPr>
        </p:nvSpPr>
        <p:spPr bwMode="gray">
          <a:xfrm>
            <a:off x="7794528" y="1635647"/>
            <a:ext cx="468052" cy="468052"/>
          </a:xfrm>
          <a:prstGeom prst="star5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0" name="Gleichschenkliges Dreieck 119"/>
          <p:cNvSpPr/>
          <p:nvPr>
            <p:custDataLst>
              <p:tags r:id="rId20"/>
            </p:custDataLst>
          </p:nvPr>
        </p:nvSpPr>
        <p:spPr bwMode="gray">
          <a:xfrm>
            <a:off x="2124548" y="2787798"/>
            <a:ext cx="576000" cy="432000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121" name="Ellipse 120"/>
          <p:cNvSpPr/>
          <p:nvPr>
            <p:custDataLst>
              <p:tags r:id="rId21"/>
            </p:custDataLst>
          </p:nvPr>
        </p:nvSpPr>
        <p:spPr bwMode="gray">
          <a:xfrm>
            <a:off x="4071387" y="2791047"/>
            <a:ext cx="425502" cy="42550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122" name="Rechteck 121"/>
          <p:cNvSpPr/>
          <p:nvPr>
            <p:custDataLst>
              <p:tags r:id="rId22"/>
            </p:custDataLst>
          </p:nvPr>
        </p:nvSpPr>
        <p:spPr bwMode="gray">
          <a:xfrm>
            <a:off x="5964870" y="2812322"/>
            <a:ext cx="382952" cy="38295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3" name="Stern mit 5 Zacken 122"/>
          <p:cNvSpPr/>
          <p:nvPr>
            <p:custDataLst>
              <p:tags r:id="rId23"/>
            </p:custDataLst>
          </p:nvPr>
        </p:nvSpPr>
        <p:spPr bwMode="gray">
          <a:xfrm>
            <a:off x="7794528" y="2769772"/>
            <a:ext cx="468052" cy="468052"/>
          </a:xfrm>
          <a:prstGeom prst="star5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Textplatzhalter 50"/>
          <p:cNvSpPr txBox="1">
            <a:spLocks/>
          </p:cNvSpPr>
          <p:nvPr/>
        </p:nvSpPr>
        <p:spPr>
          <a:xfrm>
            <a:off x="250825" y="3651869"/>
            <a:ext cx="8642350" cy="1151905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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462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6938" indent="-182563" algn="l" defTabSz="896938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182563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smtClean="0"/>
              <a:t>Большинство поставщиков предлагают абсолютно разные архитектуры систем хранения в сегменте профессиональных решений</a:t>
            </a:r>
          </a:p>
          <a:p>
            <a:r>
              <a:rPr lang="ru-RU" sz="1600" smtClean="0"/>
              <a:t>Увеличение эксплуатационных расходов при использовании систем различного размера</a:t>
            </a:r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1879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hteck 68"/>
          <p:cNvSpPr/>
          <p:nvPr/>
        </p:nvSpPr>
        <p:spPr bwMode="gray">
          <a:xfrm>
            <a:off x="251801" y="3004022"/>
            <a:ext cx="8641374" cy="468000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rtlCol="0" anchor="ctr" anchorCtr="0"/>
          <a:lstStyle/>
          <a:p>
            <a:pPr marL="85725" algn="ctr">
              <a:buClr>
                <a:schemeClr val="accent2"/>
              </a:buClr>
            </a:pPr>
            <a:endParaRPr lang="ru-RU" sz="2400" b="1" smtClean="0">
              <a:solidFill>
                <a:schemeClr val="bg1"/>
              </a:solidFill>
            </a:endParaRPr>
          </a:p>
        </p:txBody>
      </p:sp>
      <p:graphicFrame>
        <p:nvGraphicFramePr>
          <p:cNvPr id="79" name="Objekt 7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9048868"/>
              </p:ext>
            </p:extLst>
          </p:nvPr>
        </p:nvGraphicFramePr>
        <p:xfrm>
          <a:off x="0" y="1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Folie" r:id="rId9" imgW="360" imgH="360" progId="">
                  <p:embed/>
                </p:oleObj>
              </mc:Choice>
              <mc:Fallback>
                <p:oleObj name="think-cell Foli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587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904" name="Rectangle 8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altLang="ja-JP" smtClean="0"/>
              <a:t>ETERNUS DX — единая архитектура семейства </a:t>
            </a:r>
            <a:endParaRPr lang="ru-RU" altLang="ja-JP"/>
          </a:p>
        </p:txBody>
      </p:sp>
      <p:sp>
        <p:nvSpPr>
          <p:cNvPr id="67" name="Rechteck 66"/>
          <p:cNvSpPr/>
          <p:nvPr>
            <p:custDataLst>
              <p:tags r:id="rId3"/>
            </p:custDataLst>
          </p:nvPr>
        </p:nvSpPr>
        <p:spPr bwMode="gray">
          <a:xfrm>
            <a:off x="251991" y="3544082"/>
            <a:ext cx="8641183" cy="118790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46800" rtlCol="0" anchor="t" anchorCtr="0"/>
          <a:lstStyle/>
          <a:p>
            <a:pPr marL="244475" indent="-269875"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"/>
            </a:pPr>
            <a:r>
              <a:rPr lang="ru-RU" sz="1200" dirty="0" smtClean="0">
                <a:solidFill>
                  <a:schemeClr val="tx1"/>
                </a:solidFill>
              </a:rPr>
              <a:t>Системы хранения данных уровня предприятия ETERNUS DX S3 дополнены надежными функциями решений ETERNUS DX поколения S3</a:t>
            </a:r>
          </a:p>
          <a:p>
            <a:pPr marL="539750" lvl="1" indent="-269875"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Wingdings" pitchFamily="2" charset="2"/>
              <a:buChar char=""/>
            </a:pPr>
            <a:r>
              <a:rPr lang="ru-RU" sz="1200" dirty="0" smtClean="0">
                <a:solidFill>
                  <a:schemeClr val="tx1"/>
                </a:solidFill>
              </a:rPr>
              <a:t>Высокопроизводительная архитектура ETERNUS DX S3</a:t>
            </a:r>
          </a:p>
          <a:p>
            <a:pPr marL="539750" lvl="1" indent="-269875"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Wingdings" pitchFamily="2" charset="2"/>
              <a:buChar char=""/>
            </a:pPr>
            <a:r>
              <a:rPr lang="ru-RU" sz="1200" dirty="0" smtClean="0">
                <a:solidFill>
                  <a:schemeClr val="tx1"/>
                </a:solidFill>
              </a:rPr>
              <a:t>Автоматизированное управление качеством обслуживания</a:t>
            </a:r>
          </a:p>
          <a:p>
            <a:pPr marL="539750" lvl="1" indent="-269875"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Wingdings" pitchFamily="2" charset="2"/>
              <a:buChar char=""/>
            </a:pPr>
            <a:r>
              <a:rPr lang="ru-RU" sz="1200" dirty="0" smtClean="0">
                <a:solidFill>
                  <a:schemeClr val="tx1"/>
                </a:solidFill>
              </a:rPr>
              <a:t>Прозрачный обход отказов системы благодаря кластерному решению для хранения данных ETERNUS</a:t>
            </a:r>
          </a:p>
          <a:p>
            <a:pPr marL="539750" lvl="1" indent="-269875"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Wingdings" pitchFamily="2" charset="2"/>
              <a:buChar char=""/>
            </a:pPr>
            <a:r>
              <a:rPr lang="ru-RU" sz="1200" dirty="0" smtClean="0">
                <a:solidFill>
                  <a:schemeClr val="tx1"/>
                </a:solidFill>
              </a:rPr>
              <a:t>Быстрое восстановление RAID-массивов</a:t>
            </a:r>
          </a:p>
          <a:p>
            <a:pPr marL="685800" lvl="1" indent="-228600">
              <a:spcBef>
                <a:spcPts val="4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8" name="Rechteck 67"/>
          <p:cNvSpPr/>
          <p:nvPr/>
        </p:nvSpPr>
        <p:spPr bwMode="gray">
          <a:xfrm>
            <a:off x="324472" y="3058119"/>
            <a:ext cx="8496000" cy="35980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0" rIns="144000" rtlCol="0" anchor="ctr" anchorCtr="0"/>
          <a:lstStyle/>
          <a:p>
            <a:pPr algn="ctr">
              <a:buClr>
                <a:schemeClr val="accent2"/>
              </a:buClr>
            </a:pPr>
            <a:r>
              <a:rPr lang="ru-RU" sz="1400" smtClean="0">
                <a:solidFill>
                  <a:schemeClr val="bg1"/>
                </a:solidFill>
              </a:rPr>
              <a:t>ПО управления системами хранения данных ETERNUS SF</a:t>
            </a:r>
          </a:p>
        </p:txBody>
      </p:sp>
      <p:sp>
        <p:nvSpPr>
          <p:cNvPr id="52" name="Rechteck 51"/>
          <p:cNvSpPr/>
          <p:nvPr/>
        </p:nvSpPr>
        <p:spPr bwMode="gray">
          <a:xfrm>
            <a:off x="1782240" y="2697770"/>
            <a:ext cx="864120" cy="360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100" smtClean="0"/>
              <a:t>DX100 S3</a:t>
            </a:r>
            <a:endParaRPr lang="ru-RU" sz="1100"/>
          </a:p>
        </p:txBody>
      </p:sp>
      <p:sp>
        <p:nvSpPr>
          <p:cNvPr id="53" name="Rechteck 52"/>
          <p:cNvSpPr/>
          <p:nvPr/>
        </p:nvSpPr>
        <p:spPr bwMode="gray">
          <a:xfrm>
            <a:off x="3072360" y="2697770"/>
            <a:ext cx="864120" cy="360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100" smtClean="0"/>
              <a:t>DX200 S3</a:t>
            </a:r>
            <a:endParaRPr lang="ru-RU" sz="1100"/>
          </a:p>
        </p:txBody>
      </p:sp>
      <p:sp>
        <p:nvSpPr>
          <p:cNvPr id="54" name="Rechteck 53"/>
          <p:cNvSpPr/>
          <p:nvPr/>
        </p:nvSpPr>
        <p:spPr bwMode="gray">
          <a:xfrm>
            <a:off x="4362004" y="2697770"/>
            <a:ext cx="864120" cy="360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100" smtClean="0"/>
              <a:t>DX500 S3</a:t>
            </a:r>
            <a:endParaRPr lang="ru-RU" sz="1100"/>
          </a:p>
        </p:txBody>
      </p:sp>
      <p:sp>
        <p:nvSpPr>
          <p:cNvPr id="65" name="Rechteck 64"/>
          <p:cNvSpPr/>
          <p:nvPr/>
        </p:nvSpPr>
        <p:spPr bwMode="gray">
          <a:xfrm>
            <a:off x="5632460" y="2697770"/>
            <a:ext cx="864120" cy="360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100" smtClean="0"/>
              <a:t>DX600 S3</a:t>
            </a:r>
            <a:endParaRPr lang="ru-RU" sz="1100"/>
          </a:p>
        </p:txBody>
      </p:sp>
      <p:sp>
        <p:nvSpPr>
          <p:cNvPr id="66" name="Rechteck 65"/>
          <p:cNvSpPr/>
          <p:nvPr/>
        </p:nvSpPr>
        <p:spPr bwMode="gray">
          <a:xfrm>
            <a:off x="6804248" y="2687645"/>
            <a:ext cx="828879" cy="360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100" smtClean="0"/>
              <a:t>DX8700 S3</a:t>
            </a:r>
          </a:p>
        </p:txBody>
      </p:sp>
      <p:pic>
        <p:nvPicPr>
          <p:cNvPr id="70" name="Picture 2"/>
          <p:cNvPicPr>
            <a:picLocks noChangeAspect="1"/>
          </p:cNvPicPr>
          <p:nvPr/>
        </p:nvPicPr>
        <p:blipFill rotWithShape="1"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5511792" y="1674838"/>
            <a:ext cx="1105456" cy="1113296"/>
          </a:xfrm>
          <a:prstGeom prst="rect">
            <a:avLst/>
          </a:prstGeom>
        </p:spPr>
      </p:pic>
      <p:pic>
        <p:nvPicPr>
          <p:cNvPr id="71" name="Picture 7"/>
          <p:cNvPicPr>
            <a:picLocks noChangeAspect="1"/>
          </p:cNvPicPr>
          <p:nvPr/>
        </p:nvPicPr>
        <p:blipFill rotWithShape="1"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4247964" y="2206710"/>
            <a:ext cx="1105200" cy="580940"/>
          </a:xfrm>
          <a:prstGeom prst="rect">
            <a:avLst/>
          </a:prstGeom>
        </p:spPr>
      </p:pic>
      <p:pic>
        <p:nvPicPr>
          <p:cNvPr id="72" name="Picture 4"/>
          <p:cNvPicPr>
            <a:picLocks noChangeAspect="1"/>
          </p:cNvPicPr>
          <p:nvPr/>
        </p:nvPicPr>
        <p:blipFill rotWithShape="1"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951820" y="1789877"/>
            <a:ext cx="1105200" cy="998257"/>
          </a:xfrm>
          <a:prstGeom prst="rect">
            <a:avLst/>
          </a:prstGeom>
        </p:spPr>
      </p:pic>
      <p:pic>
        <p:nvPicPr>
          <p:cNvPr id="73" name="Picture 2"/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691680" y="2488999"/>
            <a:ext cx="1105200" cy="282776"/>
          </a:xfrm>
          <a:prstGeom prst="rect">
            <a:avLst/>
          </a:prstGeom>
        </p:spPr>
      </p:pic>
      <p:pic>
        <p:nvPicPr>
          <p:cNvPr id="74" name="Grafik 7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77129" y="2487186"/>
            <a:ext cx="1105200" cy="284589"/>
          </a:xfrm>
          <a:prstGeom prst="rect">
            <a:avLst/>
          </a:prstGeom>
        </p:spPr>
      </p:pic>
      <p:sp>
        <p:nvSpPr>
          <p:cNvPr id="75" name="Rechteck 74"/>
          <p:cNvSpPr/>
          <p:nvPr>
            <p:custDataLst>
              <p:tags r:id="rId4"/>
            </p:custDataLst>
          </p:nvPr>
        </p:nvSpPr>
        <p:spPr bwMode="gray">
          <a:xfrm>
            <a:off x="250066" y="987606"/>
            <a:ext cx="1397333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1050" dirty="0" smtClean="0">
                <a:solidFill>
                  <a:schemeClr val="tx1"/>
                </a:solidFill>
                <a:latin typeface="+mj-lt"/>
              </a:rPr>
              <a:t>Недорогая система хранения данных</a:t>
            </a:r>
            <a:endParaRPr lang="ru-RU" sz="10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6" name="Freihandform 75"/>
          <p:cNvSpPr/>
          <p:nvPr/>
        </p:nvSpPr>
        <p:spPr bwMode="gray">
          <a:xfrm flipV="1">
            <a:off x="250950" y="1311610"/>
            <a:ext cx="1396449" cy="45719"/>
          </a:xfrm>
          <a:custGeom>
            <a:avLst/>
            <a:gdLst>
              <a:gd name="connsiteX0" fmla="*/ 0 w 1958340"/>
              <a:gd name="connsiteY0" fmla="*/ 0 h 289560"/>
              <a:gd name="connsiteX1" fmla="*/ 1958340 w 1958340"/>
              <a:gd name="connsiteY1" fmla="*/ 0 h 289560"/>
              <a:gd name="connsiteX2" fmla="*/ 1958340 w 1958340"/>
              <a:gd name="connsiteY2" fmla="*/ 289560 h 289560"/>
              <a:gd name="connsiteX0" fmla="*/ 0 w 1958340"/>
              <a:gd name="connsiteY0" fmla="*/ 0 h 289560"/>
              <a:gd name="connsiteX1" fmla="*/ 1958340 w 1958340"/>
              <a:gd name="connsiteY1" fmla="*/ 0 h 289560"/>
              <a:gd name="connsiteX2" fmla="*/ 1958340 w 1958340"/>
              <a:gd name="connsiteY2" fmla="*/ 289560 h 289560"/>
              <a:gd name="connsiteX0" fmla="*/ 0 w 1958340"/>
              <a:gd name="connsiteY0" fmla="*/ 0 h 0"/>
              <a:gd name="connsiteX1" fmla="*/ 1958340 w 19583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8340">
                <a:moveTo>
                  <a:pt x="0" y="0"/>
                </a:moveTo>
                <a:lnTo>
                  <a:pt x="1958340" y="0"/>
                </a:lnTo>
              </a:path>
            </a:pathLst>
          </a:custGeom>
          <a:ln cap="rnd">
            <a:solidFill>
              <a:schemeClr val="tx1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Rechteck 76"/>
          <p:cNvSpPr/>
          <p:nvPr>
            <p:custDataLst>
              <p:tags r:id="rId5"/>
            </p:custDataLst>
          </p:nvPr>
        </p:nvSpPr>
        <p:spPr bwMode="gray">
          <a:xfrm>
            <a:off x="1763688" y="987574"/>
            <a:ext cx="5112568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1050" dirty="0" smtClean="0">
                <a:solidFill>
                  <a:schemeClr val="accent1"/>
                </a:solidFill>
                <a:latin typeface="+mj-lt"/>
              </a:rPr>
              <a:t>Масштабируемые гибридные системы ETERNUS DX начального и среднего уровня</a:t>
            </a:r>
            <a:endParaRPr lang="ru-RU" sz="105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8" name="Freihandform 77"/>
          <p:cNvSpPr/>
          <p:nvPr/>
        </p:nvSpPr>
        <p:spPr bwMode="gray">
          <a:xfrm>
            <a:off x="1699772" y="1355705"/>
            <a:ext cx="5032468" cy="45719"/>
          </a:xfrm>
          <a:custGeom>
            <a:avLst/>
            <a:gdLst>
              <a:gd name="connsiteX0" fmla="*/ 0 w 1958340"/>
              <a:gd name="connsiteY0" fmla="*/ 0 h 289560"/>
              <a:gd name="connsiteX1" fmla="*/ 1958340 w 1958340"/>
              <a:gd name="connsiteY1" fmla="*/ 0 h 289560"/>
              <a:gd name="connsiteX2" fmla="*/ 1958340 w 1958340"/>
              <a:gd name="connsiteY2" fmla="*/ 289560 h 289560"/>
              <a:gd name="connsiteX0" fmla="*/ 0 w 1958340"/>
              <a:gd name="connsiteY0" fmla="*/ 0 h 289560"/>
              <a:gd name="connsiteX1" fmla="*/ 1958340 w 1958340"/>
              <a:gd name="connsiteY1" fmla="*/ 0 h 289560"/>
              <a:gd name="connsiteX2" fmla="*/ 1958340 w 1958340"/>
              <a:gd name="connsiteY2" fmla="*/ 289560 h 289560"/>
              <a:gd name="connsiteX0" fmla="*/ 0 w 1958340"/>
              <a:gd name="connsiteY0" fmla="*/ 0 h 0"/>
              <a:gd name="connsiteX1" fmla="*/ 1958340 w 19583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8340">
                <a:moveTo>
                  <a:pt x="0" y="0"/>
                </a:moveTo>
                <a:lnTo>
                  <a:pt x="1958340" y="0"/>
                </a:lnTo>
              </a:path>
            </a:pathLst>
          </a:custGeom>
          <a:ln cap="rnd">
            <a:solidFill>
              <a:schemeClr val="accent1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Freihandform 79"/>
          <p:cNvSpPr/>
          <p:nvPr/>
        </p:nvSpPr>
        <p:spPr bwMode="gray">
          <a:xfrm flipV="1">
            <a:off x="6768244" y="1311610"/>
            <a:ext cx="2088924" cy="45719"/>
          </a:xfrm>
          <a:custGeom>
            <a:avLst/>
            <a:gdLst>
              <a:gd name="connsiteX0" fmla="*/ 0 w 1958340"/>
              <a:gd name="connsiteY0" fmla="*/ 0 h 289560"/>
              <a:gd name="connsiteX1" fmla="*/ 1958340 w 1958340"/>
              <a:gd name="connsiteY1" fmla="*/ 0 h 289560"/>
              <a:gd name="connsiteX2" fmla="*/ 1958340 w 1958340"/>
              <a:gd name="connsiteY2" fmla="*/ 289560 h 289560"/>
              <a:gd name="connsiteX0" fmla="*/ 0 w 1958340"/>
              <a:gd name="connsiteY0" fmla="*/ 0 h 289560"/>
              <a:gd name="connsiteX1" fmla="*/ 1958340 w 1958340"/>
              <a:gd name="connsiteY1" fmla="*/ 0 h 289560"/>
              <a:gd name="connsiteX2" fmla="*/ 1958340 w 1958340"/>
              <a:gd name="connsiteY2" fmla="*/ 289560 h 289560"/>
              <a:gd name="connsiteX0" fmla="*/ 0 w 1958340"/>
              <a:gd name="connsiteY0" fmla="*/ 0 h 0"/>
              <a:gd name="connsiteX1" fmla="*/ 1958340 w 19583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8340">
                <a:moveTo>
                  <a:pt x="0" y="0"/>
                </a:moveTo>
                <a:lnTo>
                  <a:pt x="1958340" y="0"/>
                </a:lnTo>
              </a:path>
            </a:pathLst>
          </a:custGeom>
          <a:ln cap="rnd">
            <a:solidFill>
              <a:schemeClr val="tx1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Rechteck 80"/>
          <p:cNvSpPr/>
          <p:nvPr>
            <p:custDataLst>
              <p:tags r:id="rId6"/>
            </p:custDataLst>
          </p:nvPr>
        </p:nvSpPr>
        <p:spPr bwMode="gray">
          <a:xfrm>
            <a:off x="7020272" y="817850"/>
            <a:ext cx="1800200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1050" b="1" dirty="0" smtClean="0">
                <a:solidFill>
                  <a:schemeClr val="tx1"/>
                </a:solidFill>
                <a:latin typeface="+mj-lt"/>
              </a:rPr>
              <a:t>Горизонтальное масштабирование уровня предприятия</a:t>
            </a:r>
            <a:endParaRPr lang="ru-RU" sz="105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" name="Rechteck 83"/>
          <p:cNvSpPr/>
          <p:nvPr/>
        </p:nvSpPr>
        <p:spPr bwMode="gray">
          <a:xfrm>
            <a:off x="7855765" y="2679762"/>
            <a:ext cx="828879" cy="360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100" smtClean="0"/>
              <a:t>DX8900 S3</a:t>
            </a:r>
          </a:p>
        </p:txBody>
      </p:sp>
      <p:sp>
        <p:nvSpPr>
          <p:cNvPr id="26" name="Rechteck 25"/>
          <p:cNvSpPr/>
          <p:nvPr/>
        </p:nvSpPr>
        <p:spPr bwMode="gray">
          <a:xfrm>
            <a:off x="323528" y="2691383"/>
            <a:ext cx="864120" cy="360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100" smtClean="0"/>
              <a:t>DX60 S3</a:t>
            </a:r>
            <a:endParaRPr lang="ru-RU" sz="1100"/>
          </a:p>
        </p:txBody>
      </p:sp>
      <p:pic>
        <p:nvPicPr>
          <p:cNvPr id="3126" name="Picture 54"/>
          <p:cNvPicPr>
            <a:picLocks noChangeAspect="1" noChangeArrowheads="1"/>
          </p:cNvPicPr>
          <p:nvPr/>
        </p:nvPicPr>
        <p:blipFill>
          <a:blip r:embed="rId16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0060" y="1270485"/>
            <a:ext cx="648801" cy="151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7" name="Picture 55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101" y="1263262"/>
            <a:ext cx="1127103" cy="152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64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smtClean="0"/>
              <a:t>Простое и комплексное управление хранением данных</a:t>
            </a:r>
            <a:endParaRPr lang="ru-RU"/>
          </a:p>
        </p:txBody>
      </p:sp>
      <p:sp>
        <p:nvSpPr>
          <p:cNvPr id="41" name="Textfeld 40"/>
          <p:cNvSpPr txBox="1"/>
          <p:nvPr/>
        </p:nvSpPr>
        <p:spPr bwMode="gray">
          <a:xfrm>
            <a:off x="6516215" y="1599642"/>
            <a:ext cx="2376959" cy="57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600" smtClean="0"/>
              <a:t>… с простым и прозрачным лицензированием!</a:t>
            </a:r>
            <a:endParaRPr lang="ru-RU" sz="1600"/>
          </a:p>
        </p:txBody>
      </p:sp>
      <p:grpSp>
        <p:nvGrpSpPr>
          <p:cNvPr id="4" name="Gruppieren 4"/>
          <p:cNvGrpSpPr/>
          <p:nvPr/>
        </p:nvGrpSpPr>
        <p:grpSpPr bwMode="gray">
          <a:xfrm>
            <a:off x="2923016" y="1001977"/>
            <a:ext cx="3197156" cy="2289854"/>
            <a:chOff x="3313030" y="1023578"/>
            <a:chExt cx="5328592" cy="3816424"/>
          </a:xfrm>
        </p:grpSpPr>
        <p:pic>
          <p:nvPicPr>
            <p:cNvPr id="55" name="Grafik 2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3313030" y="1023578"/>
              <a:ext cx="5328592" cy="3816424"/>
            </a:xfrm>
            <a:prstGeom prst="rect">
              <a:avLst/>
            </a:prstGeom>
          </p:spPr>
        </p:pic>
        <p:pic>
          <p:nvPicPr>
            <p:cNvPr id="56" name="Picture 2" descr="C:\Users\ABGKSCHN\Desktop\ETERNUSSF.jpg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3562940" y="1286814"/>
              <a:ext cx="4828771" cy="2761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Freihandform 51"/>
          <p:cNvSpPr/>
          <p:nvPr/>
        </p:nvSpPr>
        <p:spPr bwMode="gray">
          <a:xfrm>
            <a:off x="2807804" y="1743670"/>
            <a:ext cx="432000" cy="0"/>
          </a:xfrm>
          <a:custGeom>
            <a:avLst/>
            <a:gdLst>
              <a:gd name="connsiteX0" fmla="*/ 0 w 637564"/>
              <a:gd name="connsiteY0" fmla="*/ 0 h 0"/>
              <a:gd name="connsiteX1" fmla="*/ 637564 w 63756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7564">
                <a:moveTo>
                  <a:pt x="0" y="0"/>
                </a:moveTo>
                <a:lnTo>
                  <a:pt x="637564" y="0"/>
                </a:lnTo>
              </a:path>
            </a:pathLst>
          </a:custGeom>
          <a:ln w="317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3" name="Freihandform 52"/>
          <p:cNvSpPr/>
          <p:nvPr/>
        </p:nvSpPr>
        <p:spPr bwMode="gray">
          <a:xfrm>
            <a:off x="2807804" y="2030455"/>
            <a:ext cx="1980000" cy="217259"/>
          </a:xfrm>
          <a:custGeom>
            <a:avLst/>
            <a:gdLst>
              <a:gd name="connsiteX0" fmla="*/ 0 w 3984771"/>
              <a:gd name="connsiteY0" fmla="*/ 713064 h 713064"/>
              <a:gd name="connsiteX1" fmla="*/ 3984771 w 3984771"/>
              <a:gd name="connsiteY1" fmla="*/ 713064 h 713064"/>
              <a:gd name="connsiteX2" fmla="*/ 3984771 w 3984771"/>
              <a:gd name="connsiteY2" fmla="*/ 0 h 7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4771" h="713064">
                <a:moveTo>
                  <a:pt x="0" y="713064"/>
                </a:moveTo>
                <a:lnTo>
                  <a:pt x="3984771" y="713064"/>
                </a:lnTo>
                <a:lnTo>
                  <a:pt x="3984771" y="0"/>
                </a:lnTo>
              </a:path>
            </a:pathLst>
          </a:custGeom>
          <a:ln w="317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4" name="Freihandform 53"/>
          <p:cNvSpPr/>
          <p:nvPr/>
        </p:nvSpPr>
        <p:spPr bwMode="gray">
          <a:xfrm>
            <a:off x="2807804" y="2230341"/>
            <a:ext cx="2952000" cy="504000"/>
          </a:xfrm>
          <a:custGeom>
            <a:avLst/>
            <a:gdLst>
              <a:gd name="connsiteX0" fmla="*/ 0 w 3984771"/>
              <a:gd name="connsiteY0" fmla="*/ 713064 h 713064"/>
              <a:gd name="connsiteX1" fmla="*/ 3984771 w 3984771"/>
              <a:gd name="connsiteY1" fmla="*/ 713064 h 713064"/>
              <a:gd name="connsiteX2" fmla="*/ 3984771 w 3984771"/>
              <a:gd name="connsiteY2" fmla="*/ 0 h 7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4771" h="713064">
                <a:moveTo>
                  <a:pt x="0" y="713064"/>
                </a:moveTo>
                <a:lnTo>
                  <a:pt x="3984771" y="713064"/>
                </a:lnTo>
                <a:lnTo>
                  <a:pt x="3984771" y="0"/>
                </a:lnTo>
              </a:path>
            </a:pathLst>
          </a:custGeom>
          <a:ln w="317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7" name="Freihandform 56"/>
          <p:cNvSpPr/>
          <p:nvPr/>
        </p:nvSpPr>
        <p:spPr bwMode="gray">
          <a:xfrm>
            <a:off x="2807804" y="1743670"/>
            <a:ext cx="432000" cy="0"/>
          </a:xfrm>
          <a:custGeom>
            <a:avLst/>
            <a:gdLst>
              <a:gd name="connsiteX0" fmla="*/ 0 w 637564"/>
              <a:gd name="connsiteY0" fmla="*/ 0 h 0"/>
              <a:gd name="connsiteX1" fmla="*/ 637564 w 63756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7564">
                <a:moveTo>
                  <a:pt x="0" y="0"/>
                </a:moveTo>
                <a:lnTo>
                  <a:pt x="637564" y="0"/>
                </a:lnTo>
              </a:path>
            </a:pathLst>
          </a:cu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8" name="Rechteck 57"/>
          <p:cNvSpPr/>
          <p:nvPr>
            <p:custDataLst>
              <p:tags r:id="rId1"/>
            </p:custDataLst>
          </p:nvPr>
        </p:nvSpPr>
        <p:spPr bwMode="gray">
          <a:xfrm>
            <a:off x="1079612" y="1599642"/>
            <a:ext cx="1728000" cy="28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bIns="46800" rtlCol="0" anchor="ctr" anchorCtr="0"/>
          <a:lstStyle/>
          <a:p>
            <a:r>
              <a:rPr lang="ru-RU" sz="1000" dirty="0" smtClean="0">
                <a:solidFill>
                  <a:schemeClr val="tx1"/>
                </a:solidFill>
              </a:rPr>
              <a:t>1. Выбор пункта меню</a:t>
            </a:r>
          </a:p>
        </p:txBody>
      </p:sp>
      <p:sp>
        <p:nvSpPr>
          <p:cNvPr id="59" name="Rechteck 58"/>
          <p:cNvSpPr/>
          <p:nvPr>
            <p:custDataLst>
              <p:tags r:id="rId2"/>
            </p:custDataLst>
          </p:nvPr>
        </p:nvSpPr>
        <p:spPr bwMode="gray">
          <a:xfrm>
            <a:off x="1079612" y="2103674"/>
            <a:ext cx="1728000" cy="28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bIns="46800" rtlCol="0" anchor="ctr" anchorCtr="0"/>
          <a:lstStyle/>
          <a:p>
            <a:r>
              <a:rPr lang="ru-RU" sz="1000" dirty="0" smtClean="0">
                <a:solidFill>
                  <a:schemeClr val="tx1"/>
                </a:solidFill>
              </a:rPr>
              <a:t>2. Проверка статуса</a:t>
            </a:r>
          </a:p>
        </p:txBody>
      </p:sp>
      <p:sp>
        <p:nvSpPr>
          <p:cNvPr id="63" name="Rechteck 62"/>
          <p:cNvSpPr/>
          <p:nvPr>
            <p:custDataLst>
              <p:tags r:id="rId3"/>
            </p:custDataLst>
          </p:nvPr>
        </p:nvSpPr>
        <p:spPr bwMode="gray">
          <a:xfrm>
            <a:off x="1079612" y="2607754"/>
            <a:ext cx="1728000" cy="28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bIns="46800" rtlCol="0" anchor="ctr" anchorCtr="0"/>
          <a:lstStyle/>
          <a:p>
            <a:r>
              <a:rPr lang="ru-RU" sz="1000" dirty="0" smtClean="0">
                <a:solidFill>
                  <a:schemeClr val="tx1"/>
                </a:solidFill>
              </a:rPr>
              <a:t>3. Определение действия</a:t>
            </a:r>
          </a:p>
        </p:txBody>
      </p:sp>
      <p:sp>
        <p:nvSpPr>
          <p:cNvPr id="65" name="Freihandform 64"/>
          <p:cNvSpPr/>
          <p:nvPr/>
        </p:nvSpPr>
        <p:spPr bwMode="gray">
          <a:xfrm>
            <a:off x="2807804" y="2030455"/>
            <a:ext cx="1980000" cy="217259"/>
          </a:xfrm>
          <a:custGeom>
            <a:avLst/>
            <a:gdLst>
              <a:gd name="connsiteX0" fmla="*/ 0 w 3984771"/>
              <a:gd name="connsiteY0" fmla="*/ 713064 h 713064"/>
              <a:gd name="connsiteX1" fmla="*/ 3984771 w 3984771"/>
              <a:gd name="connsiteY1" fmla="*/ 713064 h 713064"/>
              <a:gd name="connsiteX2" fmla="*/ 3984771 w 3984771"/>
              <a:gd name="connsiteY2" fmla="*/ 0 h 7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4771" h="713064">
                <a:moveTo>
                  <a:pt x="0" y="713064"/>
                </a:moveTo>
                <a:lnTo>
                  <a:pt x="3984771" y="713064"/>
                </a:lnTo>
                <a:lnTo>
                  <a:pt x="3984771" y="0"/>
                </a:lnTo>
              </a:path>
            </a:pathLst>
          </a:cu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6" name="Freihandform 65"/>
          <p:cNvSpPr/>
          <p:nvPr/>
        </p:nvSpPr>
        <p:spPr bwMode="gray">
          <a:xfrm>
            <a:off x="2807804" y="2230341"/>
            <a:ext cx="2952000" cy="504000"/>
          </a:xfrm>
          <a:custGeom>
            <a:avLst/>
            <a:gdLst>
              <a:gd name="connsiteX0" fmla="*/ 0 w 3984771"/>
              <a:gd name="connsiteY0" fmla="*/ 713064 h 713064"/>
              <a:gd name="connsiteX1" fmla="*/ 3984771 w 3984771"/>
              <a:gd name="connsiteY1" fmla="*/ 713064 h 713064"/>
              <a:gd name="connsiteX2" fmla="*/ 3984771 w 3984771"/>
              <a:gd name="connsiteY2" fmla="*/ 0 h 7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4771" h="713064">
                <a:moveTo>
                  <a:pt x="0" y="713064"/>
                </a:moveTo>
                <a:lnTo>
                  <a:pt x="3984771" y="713064"/>
                </a:lnTo>
                <a:lnTo>
                  <a:pt x="3984771" y="0"/>
                </a:lnTo>
              </a:path>
            </a:pathLst>
          </a:cu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1" name="Rechteck 30"/>
          <p:cNvSpPr/>
          <p:nvPr>
            <p:custDataLst>
              <p:tags r:id="rId4"/>
            </p:custDataLst>
          </p:nvPr>
        </p:nvSpPr>
        <p:spPr bwMode="gray">
          <a:xfrm>
            <a:off x="250066" y="3399843"/>
            <a:ext cx="4248884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1400" smtClean="0">
                <a:solidFill>
                  <a:schemeClr val="accent1"/>
                </a:solidFill>
                <a:latin typeface="+mj-lt"/>
              </a:rPr>
              <a:t>ETERNUS SF Express</a:t>
            </a:r>
            <a:endParaRPr lang="ru-RU" sz="14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5" name="Rechteck 34"/>
          <p:cNvSpPr/>
          <p:nvPr>
            <p:custDataLst>
              <p:tags r:id="rId5"/>
            </p:custDataLst>
          </p:nvPr>
        </p:nvSpPr>
        <p:spPr bwMode="gray">
          <a:xfrm>
            <a:off x="251992" y="3687874"/>
            <a:ext cx="4248000" cy="111590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46800" rtlCol="0" anchor="t" anchorCtr="0"/>
          <a:lstStyle/>
          <a:p>
            <a:pPr marL="228600" indent="-228600">
              <a:spcBef>
                <a:spcPts val="4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Предоставляется бесплатно в комплекте с системами ETERNUS DX начального уровня</a:t>
            </a:r>
          </a:p>
          <a:p>
            <a:pPr marL="228600" indent="-228600">
              <a:spcBef>
                <a:spcPts val="4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Встроенная возможность управления моментальными снимками</a:t>
            </a:r>
          </a:p>
          <a:p>
            <a:pPr marL="228600" indent="-228600">
              <a:spcBef>
                <a:spcPts val="4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Простое обновление с использованием лицензионного ключа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Freihandform 41"/>
          <p:cNvSpPr/>
          <p:nvPr/>
        </p:nvSpPr>
        <p:spPr bwMode="gray">
          <a:xfrm>
            <a:off x="250950" y="3687874"/>
            <a:ext cx="4248000" cy="0"/>
          </a:xfrm>
          <a:custGeom>
            <a:avLst/>
            <a:gdLst>
              <a:gd name="connsiteX0" fmla="*/ 0 w 1958340"/>
              <a:gd name="connsiteY0" fmla="*/ 0 h 289560"/>
              <a:gd name="connsiteX1" fmla="*/ 1958340 w 1958340"/>
              <a:gd name="connsiteY1" fmla="*/ 0 h 289560"/>
              <a:gd name="connsiteX2" fmla="*/ 1958340 w 1958340"/>
              <a:gd name="connsiteY2" fmla="*/ 289560 h 289560"/>
              <a:gd name="connsiteX0" fmla="*/ 0 w 1958340"/>
              <a:gd name="connsiteY0" fmla="*/ 0 h 289560"/>
              <a:gd name="connsiteX1" fmla="*/ 1958340 w 1958340"/>
              <a:gd name="connsiteY1" fmla="*/ 0 h 289560"/>
              <a:gd name="connsiteX2" fmla="*/ 1958340 w 1958340"/>
              <a:gd name="connsiteY2" fmla="*/ 289560 h 289560"/>
              <a:gd name="connsiteX0" fmla="*/ 0 w 1958340"/>
              <a:gd name="connsiteY0" fmla="*/ 0 h 0"/>
              <a:gd name="connsiteX1" fmla="*/ 1958340 w 19583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8340">
                <a:moveTo>
                  <a:pt x="0" y="0"/>
                </a:moveTo>
                <a:lnTo>
                  <a:pt x="1958340" y="0"/>
                </a:lnTo>
              </a:path>
            </a:pathLst>
          </a:custGeom>
          <a:ln cap="rnd">
            <a:solidFill>
              <a:schemeClr val="accent1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+mj-lt"/>
            </a:endParaRPr>
          </a:p>
        </p:txBody>
      </p:sp>
      <p:sp>
        <p:nvSpPr>
          <p:cNvPr id="43" name="Rechteck 42"/>
          <p:cNvSpPr/>
          <p:nvPr>
            <p:custDataLst>
              <p:tags r:id="rId6"/>
            </p:custDataLst>
          </p:nvPr>
        </p:nvSpPr>
        <p:spPr bwMode="gray">
          <a:xfrm>
            <a:off x="4647846" y="3399843"/>
            <a:ext cx="4248884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1400" smtClean="0">
                <a:solidFill>
                  <a:schemeClr val="accent1"/>
                </a:solidFill>
                <a:latin typeface="+mj-lt"/>
              </a:rPr>
              <a:t>ETERNUS SF</a:t>
            </a:r>
            <a:endParaRPr lang="ru-RU" sz="14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" name="Rechteck 43"/>
          <p:cNvSpPr/>
          <p:nvPr>
            <p:custDataLst>
              <p:tags r:id="rId7"/>
            </p:custDataLst>
          </p:nvPr>
        </p:nvSpPr>
        <p:spPr bwMode="gray">
          <a:xfrm>
            <a:off x="4649772" y="3687874"/>
            <a:ext cx="4248000" cy="111590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46800" rtlCol="0" anchor="t" anchorCtr="0"/>
          <a:lstStyle/>
          <a:p>
            <a:pPr marL="228600" indent="-228600">
              <a:spcBef>
                <a:spcPts val="4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Лицензирование на базе контроллера без привязки к емкости</a:t>
            </a:r>
          </a:p>
          <a:p>
            <a:pPr marL="228600" indent="-228600">
              <a:spcBef>
                <a:spcPts val="4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Увеличение объема данных без роста затрат</a:t>
            </a:r>
          </a:p>
          <a:p>
            <a:pPr marL="228600" indent="-228600">
              <a:spcBef>
                <a:spcPts val="4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Прозрачные варианты лицензирования</a:t>
            </a:r>
          </a:p>
          <a:p>
            <a:pPr marL="228600" indent="-228600">
              <a:spcBef>
                <a:spcPts val="4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Отсутствие незапланированных инвестиций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Freihandform 44"/>
          <p:cNvSpPr/>
          <p:nvPr/>
        </p:nvSpPr>
        <p:spPr bwMode="gray">
          <a:xfrm>
            <a:off x="4648730" y="3687874"/>
            <a:ext cx="4248000" cy="0"/>
          </a:xfrm>
          <a:custGeom>
            <a:avLst/>
            <a:gdLst>
              <a:gd name="connsiteX0" fmla="*/ 0 w 1958340"/>
              <a:gd name="connsiteY0" fmla="*/ 0 h 289560"/>
              <a:gd name="connsiteX1" fmla="*/ 1958340 w 1958340"/>
              <a:gd name="connsiteY1" fmla="*/ 0 h 289560"/>
              <a:gd name="connsiteX2" fmla="*/ 1958340 w 1958340"/>
              <a:gd name="connsiteY2" fmla="*/ 289560 h 289560"/>
              <a:gd name="connsiteX0" fmla="*/ 0 w 1958340"/>
              <a:gd name="connsiteY0" fmla="*/ 0 h 289560"/>
              <a:gd name="connsiteX1" fmla="*/ 1958340 w 1958340"/>
              <a:gd name="connsiteY1" fmla="*/ 0 h 289560"/>
              <a:gd name="connsiteX2" fmla="*/ 1958340 w 1958340"/>
              <a:gd name="connsiteY2" fmla="*/ 289560 h 289560"/>
              <a:gd name="connsiteX0" fmla="*/ 0 w 1958340"/>
              <a:gd name="connsiteY0" fmla="*/ 0 h 0"/>
              <a:gd name="connsiteX1" fmla="*/ 1958340 w 19583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8340">
                <a:moveTo>
                  <a:pt x="0" y="0"/>
                </a:moveTo>
                <a:lnTo>
                  <a:pt x="1958340" y="0"/>
                </a:lnTo>
              </a:path>
            </a:pathLst>
          </a:custGeom>
          <a:ln cap="rnd">
            <a:solidFill>
              <a:schemeClr val="accent1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" name="Gruppieren 5"/>
          <p:cNvGrpSpPr/>
          <p:nvPr/>
        </p:nvGrpSpPr>
        <p:grpSpPr bwMode="gray">
          <a:xfrm rot="10800000">
            <a:off x="1874662" y="1912650"/>
            <a:ext cx="137901" cy="165481"/>
            <a:chOff x="3347864" y="2859782"/>
            <a:chExt cx="180020" cy="216024"/>
          </a:xfrm>
        </p:grpSpPr>
        <p:sp>
          <p:nvSpPr>
            <p:cNvPr id="46" name="Eingekerbter Richtungspfeil 45"/>
            <p:cNvSpPr/>
            <p:nvPr/>
          </p:nvSpPr>
          <p:spPr bwMode="gray">
            <a:xfrm rot="16200000">
              <a:off x="3383868" y="2931790"/>
              <a:ext cx="108012" cy="180020"/>
            </a:xfrm>
            <a:prstGeom prst="chevron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7" name="Eingekerbter Richtungspfeil 46"/>
            <p:cNvSpPr/>
            <p:nvPr/>
          </p:nvSpPr>
          <p:spPr bwMode="gray">
            <a:xfrm rot="16200000">
              <a:off x="3383868" y="2823778"/>
              <a:ext cx="108012" cy="180020"/>
            </a:xfrm>
            <a:prstGeom prst="chevron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48" name="Gruppieren 47"/>
          <p:cNvGrpSpPr/>
          <p:nvPr/>
        </p:nvGrpSpPr>
        <p:grpSpPr bwMode="gray">
          <a:xfrm rot="10800000">
            <a:off x="1874662" y="2417474"/>
            <a:ext cx="137901" cy="165481"/>
            <a:chOff x="3347864" y="2859782"/>
            <a:chExt cx="180020" cy="216024"/>
          </a:xfrm>
        </p:grpSpPr>
        <p:sp>
          <p:nvSpPr>
            <p:cNvPr id="49" name="Eingekerbter Richtungspfeil 48"/>
            <p:cNvSpPr/>
            <p:nvPr/>
          </p:nvSpPr>
          <p:spPr bwMode="gray">
            <a:xfrm rot="16200000">
              <a:off x="3383868" y="2931790"/>
              <a:ext cx="108012" cy="180020"/>
            </a:xfrm>
            <a:prstGeom prst="chevron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0" name="Eingekerbter Richtungspfeil 49"/>
            <p:cNvSpPr/>
            <p:nvPr/>
          </p:nvSpPr>
          <p:spPr bwMode="gray">
            <a:xfrm rot="16200000">
              <a:off x="3383868" y="2823778"/>
              <a:ext cx="108012" cy="180020"/>
            </a:xfrm>
            <a:prstGeom prst="chevron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u-RU" smtClean="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51" name="Gerade Verbindung 50"/>
          <p:cNvCxnSpPr/>
          <p:nvPr/>
        </p:nvCxnSpPr>
        <p:spPr bwMode="gray">
          <a:xfrm>
            <a:off x="6444208" y="1599642"/>
            <a:ext cx="0" cy="1295958"/>
          </a:xfrm>
          <a:prstGeom prst="line">
            <a:avLst/>
          </a:prstGeom>
          <a:ln cap="rnd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67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ETERNUS DX8700 S3/DX8900 S3 </a:t>
            </a:r>
          </a:p>
        </p:txBody>
      </p:sp>
      <p:sp>
        <p:nvSpPr>
          <p:cNvPr id="13" name="Untertitel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mtClean="0"/>
              <a:t>Представляем архитектуру Quad Star</a:t>
            </a:r>
            <a:endParaRPr lang="ru-RU"/>
          </a:p>
        </p:txBody>
      </p:sp>
      <p:pic>
        <p:nvPicPr>
          <p:cNvPr id="5" name="図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3" y="2643758"/>
            <a:ext cx="1696961" cy="228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0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047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think-cell Folie" r:id="rId64" imgW="360" imgH="360" progId="">
                  <p:embed/>
                </p:oleObj>
              </mc:Choice>
              <mc:Fallback>
                <p:oleObj name="think-cell Folie" r:id="rId6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" name="Rechteck 313"/>
          <p:cNvSpPr/>
          <p:nvPr>
            <p:custDataLst>
              <p:tags r:id="rId3"/>
            </p:custDataLst>
          </p:nvPr>
        </p:nvSpPr>
        <p:spPr bwMode="gray">
          <a:xfrm>
            <a:off x="3275906" y="1779588"/>
            <a:ext cx="5616574" cy="2088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/>
          <a:lstStyle/>
          <a:p>
            <a:r>
              <a:rPr lang="ru-RU" sz="800" b="1" smtClean="0">
                <a:solidFill>
                  <a:srgbClr val="000000"/>
                </a:solidFill>
              </a:rPr>
              <a:t>CE</a:t>
            </a:r>
            <a:endParaRPr lang="ru-RU" sz="800" b="1">
              <a:solidFill>
                <a:srgbClr val="000000"/>
              </a:solidFill>
            </a:endParaRPr>
          </a:p>
        </p:txBody>
      </p:sp>
      <p:cxnSp>
        <p:nvCxnSpPr>
          <p:cNvPr id="427" name="Gerade Verbindung 426"/>
          <p:cNvCxnSpPr/>
          <p:nvPr>
            <p:custDataLst>
              <p:tags r:id="rId4"/>
            </p:custDataLst>
          </p:nvPr>
        </p:nvCxnSpPr>
        <p:spPr bwMode="gray">
          <a:xfrm>
            <a:off x="7524384" y="3795910"/>
            <a:ext cx="0" cy="216000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blurRad="12700" dist="12700" dir="2100000" algn="tl" rotWithShape="0">
              <a:schemeClr val="bg1"/>
            </a:outerShd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Gerade Verbindung 427"/>
          <p:cNvCxnSpPr/>
          <p:nvPr>
            <p:custDataLst>
              <p:tags r:id="rId5"/>
            </p:custDataLst>
          </p:nvPr>
        </p:nvCxnSpPr>
        <p:spPr bwMode="gray">
          <a:xfrm flipH="1">
            <a:off x="4643920" y="3795902"/>
            <a:ext cx="152" cy="216000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blurRad="12700" dist="12700" dir="2100000" algn="tl" rotWithShape="0">
              <a:schemeClr val="bg1"/>
            </a:outerShd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96"/>
          <p:cNvCxnSpPr>
            <a:endCxn id="446" idx="0"/>
          </p:cNvCxnSpPr>
          <p:nvPr>
            <p:custDataLst>
              <p:tags r:id="rId6"/>
            </p:custDataLst>
          </p:nvPr>
        </p:nvCxnSpPr>
        <p:spPr bwMode="gray">
          <a:xfrm flipH="1">
            <a:off x="4643924" y="3795910"/>
            <a:ext cx="2880488" cy="216000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blurRad="12700" dist="12700" dir="2100000" algn="tl" rotWithShape="0">
              <a:schemeClr val="bg1"/>
            </a:outerShd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>
            <p:custDataLst>
              <p:tags r:id="rId7"/>
            </p:custDataLst>
          </p:nvPr>
        </p:nvCxnSpPr>
        <p:spPr bwMode="gray">
          <a:xfrm>
            <a:off x="4644008" y="3795910"/>
            <a:ext cx="2880376" cy="215992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blurRad="12700" dist="12700" dir="2100000" algn="tl" rotWithShape="0">
              <a:schemeClr val="bg1"/>
            </a:outerShd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 bwMode="gray"/>
        <p:txBody>
          <a:bodyPr/>
          <a:lstStyle/>
          <a:p>
            <a:r>
              <a:rPr lang="ru-RU" smtClean="0"/>
              <a:t>DX8000 S3 — архитектура Quad Star </a:t>
            </a:r>
            <a:endParaRPr lang="ru-RU"/>
          </a:p>
        </p:txBody>
      </p:sp>
      <p:sp>
        <p:nvSpPr>
          <p:cNvPr id="83" name="Rechteck 82"/>
          <p:cNvSpPr/>
          <p:nvPr>
            <p:custDataLst>
              <p:tags r:id="rId9"/>
            </p:custDataLst>
          </p:nvPr>
        </p:nvSpPr>
        <p:spPr bwMode="gray">
          <a:xfrm>
            <a:off x="250066" y="1059583"/>
            <a:ext cx="2880000" cy="3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mtClean="0">
                <a:solidFill>
                  <a:srgbClr val="FF0000"/>
                </a:solidFill>
              </a:rPr>
              <a:t>Восхождение звезды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84" name="Rechteck 83"/>
          <p:cNvSpPr/>
          <p:nvPr>
            <p:custDataLst>
              <p:tags r:id="rId10"/>
            </p:custDataLst>
          </p:nvPr>
        </p:nvSpPr>
        <p:spPr bwMode="gray">
          <a:xfrm>
            <a:off x="251992" y="1419622"/>
            <a:ext cx="2880000" cy="316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2800" rIns="0" bIns="46800" rtlCol="0" anchor="t" anchorCtr="0"/>
          <a:lstStyle/>
          <a:p>
            <a:pPr marL="270000" indent="-270000">
              <a:spcBef>
                <a:spcPts val="600"/>
              </a:spcBef>
              <a:buClr>
                <a:srgbClr val="A30B1A"/>
              </a:buClr>
              <a:buFont typeface="Wingdings" pitchFamily="2" charset="2"/>
              <a:buChar char="n"/>
            </a:pPr>
            <a:r>
              <a:rPr lang="ru-RU" sz="1600" dirty="0" smtClean="0">
                <a:solidFill>
                  <a:srgbClr val="000000"/>
                </a:solidFill>
              </a:rPr>
              <a:t>Внешние маршрутизаторы с полной </a:t>
            </a:r>
            <a:r>
              <a:rPr lang="ru-RU" sz="1600" dirty="0" err="1" smtClean="0">
                <a:solidFill>
                  <a:srgbClr val="000000"/>
                </a:solidFill>
              </a:rPr>
              <a:t>взаимоподключаемостью</a:t>
            </a:r>
            <a:endParaRPr lang="ru-RU" sz="1600" dirty="0" smtClean="0">
              <a:solidFill>
                <a:srgbClr val="000000"/>
              </a:solidFill>
            </a:endParaRPr>
          </a:p>
          <a:p>
            <a:pPr marL="270000" indent="-270000">
              <a:spcBef>
                <a:spcPts val="600"/>
              </a:spcBef>
              <a:buClr>
                <a:srgbClr val="A30B1A"/>
              </a:buClr>
              <a:buFont typeface="Wingdings" pitchFamily="2" charset="2"/>
              <a:buChar char="n"/>
            </a:pPr>
            <a:r>
              <a:rPr lang="ru-RU" sz="1600" dirty="0" smtClean="0">
                <a:solidFill>
                  <a:srgbClr val="000000"/>
                </a:solidFill>
              </a:rPr>
              <a:t>Каждый модуль контроллера подключается к внешнему маршрутизатору</a:t>
            </a:r>
          </a:p>
          <a:p>
            <a:pPr marL="270000" indent="-270000">
              <a:spcBef>
                <a:spcPts val="600"/>
              </a:spcBef>
              <a:buClr>
                <a:srgbClr val="A30B1A"/>
              </a:buClr>
              <a:buFont typeface="Wingdings" pitchFamily="2" charset="2"/>
              <a:buChar char="n"/>
            </a:pPr>
            <a:r>
              <a:rPr lang="ru-RU" sz="1600" dirty="0" smtClean="0">
                <a:solidFill>
                  <a:srgbClr val="000000"/>
                </a:solidFill>
              </a:rPr>
              <a:t>Подключение дисковых полок с полным резервированием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85" name="Freihandform 84"/>
          <p:cNvSpPr/>
          <p:nvPr/>
        </p:nvSpPr>
        <p:spPr bwMode="gray">
          <a:xfrm>
            <a:off x="250950" y="1419720"/>
            <a:ext cx="2880000" cy="0"/>
          </a:xfrm>
          <a:custGeom>
            <a:avLst/>
            <a:gdLst>
              <a:gd name="connsiteX0" fmla="*/ 0 w 1958340"/>
              <a:gd name="connsiteY0" fmla="*/ 0 h 289560"/>
              <a:gd name="connsiteX1" fmla="*/ 1958340 w 1958340"/>
              <a:gd name="connsiteY1" fmla="*/ 0 h 289560"/>
              <a:gd name="connsiteX2" fmla="*/ 1958340 w 1958340"/>
              <a:gd name="connsiteY2" fmla="*/ 289560 h 289560"/>
              <a:gd name="connsiteX0" fmla="*/ 0 w 1958340"/>
              <a:gd name="connsiteY0" fmla="*/ 0 h 289560"/>
              <a:gd name="connsiteX1" fmla="*/ 1958340 w 1958340"/>
              <a:gd name="connsiteY1" fmla="*/ 0 h 289560"/>
              <a:gd name="connsiteX2" fmla="*/ 1958340 w 1958340"/>
              <a:gd name="connsiteY2" fmla="*/ 289560 h 289560"/>
              <a:gd name="connsiteX0" fmla="*/ 0 w 1958340"/>
              <a:gd name="connsiteY0" fmla="*/ 0 h 0"/>
              <a:gd name="connsiteX1" fmla="*/ 1958340 w 19583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8340">
                <a:moveTo>
                  <a:pt x="0" y="0"/>
                </a:moveTo>
                <a:lnTo>
                  <a:pt x="1958340" y="0"/>
                </a:lnTo>
              </a:path>
            </a:pathLst>
          </a:custGeom>
          <a:ln cap="rnd">
            <a:solidFill>
              <a:schemeClr val="accent1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87" name="Rechteck 86"/>
          <p:cNvSpPr/>
          <p:nvPr>
            <p:custDataLst>
              <p:tags r:id="rId11"/>
            </p:custDataLst>
          </p:nvPr>
        </p:nvSpPr>
        <p:spPr bwMode="gray">
          <a:xfrm>
            <a:off x="252480" y="4875783"/>
            <a:ext cx="8135944" cy="7223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 anchorCtr="0"/>
          <a:lstStyle/>
          <a:p>
            <a:r>
              <a:rPr lang="ru-RU" sz="800" b="1" dirty="0" smtClean="0">
                <a:solidFill>
                  <a:srgbClr val="000000"/>
                </a:solidFill>
              </a:rPr>
              <a:t>FE: </a:t>
            </a:r>
            <a:r>
              <a:rPr lang="ru-RU" sz="800" dirty="0" smtClean="0">
                <a:solidFill>
                  <a:srgbClr val="000000"/>
                </a:solidFill>
              </a:rPr>
              <a:t>внешний корпус | </a:t>
            </a:r>
            <a:r>
              <a:rPr lang="ru-RU" sz="800" b="1" dirty="0" smtClean="0">
                <a:solidFill>
                  <a:srgbClr val="000000"/>
                </a:solidFill>
              </a:rPr>
              <a:t>FRT: </a:t>
            </a:r>
            <a:r>
              <a:rPr lang="ru-RU" sz="800" dirty="0" smtClean="0">
                <a:solidFill>
                  <a:srgbClr val="000000"/>
                </a:solidFill>
              </a:rPr>
              <a:t>внешний маршрутизатор | </a:t>
            </a:r>
            <a:r>
              <a:rPr lang="ru-RU" sz="800" b="1" dirty="0" smtClean="0">
                <a:solidFill>
                  <a:srgbClr val="000000"/>
                </a:solidFill>
              </a:rPr>
              <a:t>CE: </a:t>
            </a:r>
            <a:r>
              <a:rPr lang="ru-RU" sz="800" dirty="0" smtClean="0">
                <a:solidFill>
                  <a:srgbClr val="000000"/>
                </a:solidFill>
              </a:rPr>
              <a:t>корпус контроллера | </a:t>
            </a:r>
            <a:r>
              <a:rPr lang="ru-RU" sz="800" b="1" dirty="0" smtClean="0">
                <a:solidFill>
                  <a:srgbClr val="000000"/>
                </a:solidFill>
              </a:rPr>
              <a:t>CM: </a:t>
            </a:r>
            <a:r>
              <a:rPr lang="ru-RU" sz="800" dirty="0" smtClean="0">
                <a:solidFill>
                  <a:srgbClr val="000000"/>
                </a:solidFill>
              </a:rPr>
              <a:t>модуль контроллера | </a:t>
            </a:r>
            <a:r>
              <a:rPr lang="ru-RU" sz="800" b="1" dirty="0" smtClean="0">
                <a:solidFill>
                  <a:srgbClr val="000000"/>
                </a:solidFill>
              </a:rPr>
              <a:t>CA: </a:t>
            </a:r>
            <a:r>
              <a:rPr lang="ru-RU" sz="800" dirty="0" smtClean="0">
                <a:solidFill>
                  <a:srgbClr val="000000"/>
                </a:solidFill>
              </a:rPr>
              <a:t>канальный адаптер | </a:t>
            </a:r>
            <a:r>
              <a:rPr lang="ru-RU" sz="800" b="1" dirty="0" smtClean="0">
                <a:solidFill>
                  <a:srgbClr val="000000"/>
                </a:solidFill>
              </a:rPr>
              <a:t>PFM: </a:t>
            </a:r>
            <a:r>
              <a:rPr lang="ru-RU" sz="800" dirty="0" smtClean="0">
                <a:solidFill>
                  <a:srgbClr val="000000"/>
                </a:solidFill>
              </a:rPr>
              <a:t>модуль флэш-памяти PCIe | </a:t>
            </a:r>
            <a:r>
              <a:rPr lang="ru-RU" sz="800" b="1" dirty="0" smtClean="0">
                <a:solidFill>
                  <a:srgbClr val="000000"/>
                </a:solidFill>
              </a:rPr>
              <a:t>IOC: </a:t>
            </a:r>
            <a:r>
              <a:rPr lang="ru-RU" sz="800" dirty="0" smtClean="0">
                <a:solidFill>
                  <a:srgbClr val="000000"/>
                </a:solidFill>
              </a:rPr>
              <a:t>контроллер ввода-вывода | </a:t>
            </a:r>
            <a:r>
              <a:rPr lang="ru-RU" sz="800" b="1" dirty="0" smtClean="0">
                <a:solidFill>
                  <a:srgbClr val="000000"/>
                </a:solidFill>
              </a:rPr>
              <a:t>EXP: </a:t>
            </a:r>
            <a:r>
              <a:rPr lang="ru-RU" sz="800" dirty="0" smtClean="0">
                <a:solidFill>
                  <a:srgbClr val="000000"/>
                </a:solidFill>
              </a:rPr>
              <a:t>расширитель SAS3 | </a:t>
            </a:r>
            <a:r>
              <a:rPr lang="ru-RU" sz="800" b="1" dirty="0" smtClean="0">
                <a:solidFill>
                  <a:srgbClr val="000000"/>
                </a:solidFill>
              </a:rPr>
              <a:t>DE: </a:t>
            </a:r>
            <a:r>
              <a:rPr lang="ru-RU" sz="800" dirty="0" smtClean="0">
                <a:solidFill>
                  <a:srgbClr val="000000"/>
                </a:solidFill>
              </a:rPr>
              <a:t>дисковая полка | </a:t>
            </a:r>
            <a:r>
              <a:rPr lang="ru-RU" sz="800" b="1" dirty="0" smtClean="0">
                <a:solidFill>
                  <a:srgbClr val="000000"/>
                </a:solidFill>
              </a:rPr>
              <a:t>INF: </a:t>
            </a:r>
            <a:r>
              <a:rPr lang="ru-RU" sz="800" dirty="0" smtClean="0">
                <a:solidFill>
                  <a:srgbClr val="000000"/>
                </a:solidFill>
              </a:rPr>
              <a:t>интерфейс PCIe3</a:t>
            </a:r>
            <a:endParaRPr lang="ru-RU" sz="800" dirty="0">
              <a:solidFill>
                <a:srgbClr val="000000"/>
              </a:solidFill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3276601" y="1059638"/>
            <a:ext cx="5616574" cy="576000"/>
            <a:chOff x="3276601" y="1059638"/>
            <a:chExt cx="5616574" cy="576000"/>
          </a:xfrm>
        </p:grpSpPr>
        <p:sp>
          <p:nvSpPr>
            <p:cNvPr id="169" name="Rechteck 168"/>
            <p:cNvSpPr/>
            <p:nvPr>
              <p:custDataLst>
                <p:tags r:id="rId57"/>
              </p:custDataLst>
            </p:nvPr>
          </p:nvSpPr>
          <p:spPr bwMode="gray">
            <a:xfrm>
              <a:off x="3276601" y="1059638"/>
              <a:ext cx="5616574" cy="576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46800" rIns="72000" bIns="46800" rtlCol="0" anchor="t" anchorCtr="0"/>
            <a:lstStyle/>
            <a:p>
              <a:r>
                <a:rPr lang="ru-RU" sz="800" b="1" smtClean="0">
                  <a:solidFill>
                    <a:srgbClr val="000000"/>
                  </a:solidFill>
                </a:rPr>
                <a:t>FE</a:t>
              </a:r>
              <a:endParaRPr lang="ru-RU" sz="800" b="1">
                <a:solidFill>
                  <a:srgbClr val="000000"/>
                </a:solidFill>
              </a:endParaRPr>
            </a:p>
          </p:txBody>
        </p:sp>
        <p:sp>
          <p:nvSpPr>
            <p:cNvPr id="170" name="Rechteck 169"/>
            <p:cNvSpPr/>
            <p:nvPr>
              <p:custDataLst>
                <p:tags r:id="rId58"/>
              </p:custDataLst>
            </p:nvPr>
          </p:nvSpPr>
          <p:spPr bwMode="gray">
            <a:xfrm>
              <a:off x="7668344" y="1275606"/>
              <a:ext cx="1152000" cy="288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800" b="1" kern="0" smtClean="0">
                  <a:solidFill>
                    <a:srgbClr val="FFFFFF"/>
                  </a:solidFill>
                </a:rPr>
                <a:t>FRT 3</a:t>
              </a:r>
              <a:endParaRPr lang="ru-RU" sz="800" b="1" kern="0">
                <a:solidFill>
                  <a:srgbClr val="FFFFFF"/>
                </a:solidFill>
              </a:endParaRPr>
            </a:p>
          </p:txBody>
        </p:sp>
        <p:sp>
          <p:nvSpPr>
            <p:cNvPr id="171" name="Rechteck 170"/>
            <p:cNvSpPr/>
            <p:nvPr>
              <p:custDataLst>
                <p:tags r:id="rId59"/>
              </p:custDataLst>
            </p:nvPr>
          </p:nvSpPr>
          <p:spPr bwMode="gray">
            <a:xfrm>
              <a:off x="3347864" y="1275606"/>
              <a:ext cx="1152000" cy="288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800" b="1" kern="0" smtClean="0">
                  <a:solidFill>
                    <a:srgbClr val="FFFFFF"/>
                  </a:solidFill>
                </a:rPr>
                <a:t>FRT 0</a:t>
              </a:r>
              <a:endParaRPr lang="ru-RU" sz="800" b="1" kern="0">
                <a:solidFill>
                  <a:srgbClr val="FFFFFF"/>
                </a:solidFill>
              </a:endParaRPr>
            </a:p>
          </p:txBody>
        </p:sp>
        <p:sp>
          <p:nvSpPr>
            <p:cNvPr id="172" name="Rechteck 171"/>
            <p:cNvSpPr/>
            <p:nvPr>
              <p:custDataLst>
                <p:tags r:id="rId60"/>
              </p:custDataLst>
            </p:nvPr>
          </p:nvSpPr>
          <p:spPr bwMode="gray">
            <a:xfrm>
              <a:off x="4788024" y="1275606"/>
              <a:ext cx="1152000" cy="288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800" b="1" kern="0" smtClean="0">
                  <a:solidFill>
                    <a:srgbClr val="FFFFFF"/>
                  </a:solidFill>
                </a:rPr>
                <a:t>FRT 1</a:t>
              </a:r>
              <a:endParaRPr lang="ru-RU" sz="800" b="1" kern="0">
                <a:solidFill>
                  <a:srgbClr val="FFFFFF"/>
                </a:solidFill>
              </a:endParaRPr>
            </a:p>
          </p:txBody>
        </p:sp>
        <p:sp>
          <p:nvSpPr>
            <p:cNvPr id="173" name="Rechteck 172"/>
            <p:cNvSpPr/>
            <p:nvPr>
              <p:custDataLst>
                <p:tags r:id="rId61"/>
              </p:custDataLst>
            </p:nvPr>
          </p:nvSpPr>
          <p:spPr bwMode="gray">
            <a:xfrm>
              <a:off x="6228184" y="1275606"/>
              <a:ext cx="1152000" cy="288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800" b="1" kern="0" smtClean="0">
                  <a:solidFill>
                    <a:srgbClr val="FFFFFF"/>
                  </a:solidFill>
                </a:rPr>
                <a:t>FRT 2</a:t>
              </a:r>
              <a:endParaRPr lang="ru-RU" sz="800" b="1" kern="0">
                <a:solidFill>
                  <a:srgbClr val="FFFFFF"/>
                </a:solidFill>
              </a:endParaRPr>
            </a:p>
          </p:txBody>
        </p:sp>
      </p:grpSp>
      <p:sp>
        <p:nvSpPr>
          <p:cNvPr id="315" name="Rectangle 28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6516216" y="2067886"/>
            <a:ext cx="1872000" cy="172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36000" tIns="36000" rIns="36000" bIns="36000" anchor="ctr" anchorCtr="0"/>
          <a:lstStyle/>
          <a:p>
            <a:pPr algn="ctr"/>
            <a:r>
              <a:rPr lang="ru-RU" altLang="ja-JP" sz="800" b="1" kern="0" smtClean="0">
                <a:solidFill>
                  <a:srgbClr val="000000"/>
                </a:solidFill>
              </a:rPr>
              <a:t>CM</a:t>
            </a:r>
            <a:endParaRPr lang="ru-RU" altLang="ja-JP" sz="800" b="1" kern="0">
              <a:solidFill>
                <a:srgbClr val="000000"/>
              </a:solidFill>
            </a:endParaRPr>
          </a:p>
        </p:txBody>
      </p:sp>
      <p:sp>
        <p:nvSpPr>
          <p:cNvPr id="320" name="Rectangle 28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3779912" y="2067886"/>
            <a:ext cx="1872000" cy="172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36000" tIns="36000" rIns="36000" bIns="36000" anchor="ctr" anchorCtr="0"/>
          <a:lstStyle/>
          <a:p>
            <a:pPr algn="ctr"/>
            <a:r>
              <a:rPr lang="ru-RU" altLang="ja-JP" sz="800" b="1" kern="0" smtClean="0">
                <a:solidFill>
                  <a:srgbClr val="000000"/>
                </a:solidFill>
              </a:rPr>
              <a:t>CM</a:t>
            </a:r>
            <a:endParaRPr lang="ru-RU" altLang="ja-JP" sz="800" b="1" kern="0">
              <a:solidFill>
                <a:srgbClr val="000000"/>
              </a:solidFill>
            </a:endParaRPr>
          </a:p>
        </p:txBody>
      </p:sp>
      <p:sp>
        <p:nvSpPr>
          <p:cNvPr id="324" name="Rectangle 24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4391968" y="1995694"/>
            <a:ext cx="72000" cy="72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 kumimoji="1" sz="24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1pPr>
            <a:lvl2pPr marL="742950" indent="-28575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2pPr>
            <a:lvl3pPr marL="11430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3pPr>
            <a:lvl4pPr marL="16002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4pPr>
            <a:lvl5pPr marL="2057400" indent="-228600" algn="l" eaLnBrk="0" fontAlgn="base" hangingPunct="0"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ja-JP" sz="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7" name="Rectangle 24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4535984" y="1995686"/>
            <a:ext cx="72000" cy="72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 kumimoji="1" sz="24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1pPr>
            <a:lvl2pPr marL="742950" indent="-28575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2pPr>
            <a:lvl3pPr marL="11430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3pPr>
            <a:lvl4pPr marL="16002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4pPr>
            <a:lvl5pPr marL="2057400" indent="-228600" algn="l" eaLnBrk="0" fontAlgn="base" hangingPunct="0"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ja-JP" sz="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0" name="Rectangle 24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4824016" y="1995694"/>
            <a:ext cx="72000" cy="72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 kumimoji="1" sz="24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1pPr>
            <a:lvl2pPr marL="742950" indent="-28575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2pPr>
            <a:lvl3pPr marL="11430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3pPr>
            <a:lvl4pPr marL="16002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4pPr>
            <a:lvl5pPr marL="2057400" indent="-228600" algn="l" eaLnBrk="0" fontAlgn="base" hangingPunct="0"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ja-JP" sz="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3" name="Rectangle 24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4968032" y="1995694"/>
            <a:ext cx="72000" cy="72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 kumimoji="1" sz="24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1pPr>
            <a:lvl2pPr marL="742950" indent="-28575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2pPr>
            <a:lvl3pPr marL="11430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3pPr>
            <a:lvl4pPr marL="16002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4pPr>
            <a:lvl5pPr marL="2057400" indent="-228600" algn="l" eaLnBrk="0" fontAlgn="base" hangingPunct="0"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ja-JP" sz="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Rectangle 24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7128272" y="1995694"/>
            <a:ext cx="72000" cy="72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 kumimoji="1" sz="24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1pPr>
            <a:lvl2pPr marL="742950" indent="-28575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2pPr>
            <a:lvl3pPr marL="11430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3pPr>
            <a:lvl4pPr marL="16002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4pPr>
            <a:lvl5pPr marL="2057400" indent="-228600" algn="l" eaLnBrk="0" fontAlgn="base" hangingPunct="0"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ja-JP" sz="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9" name="Rectangle 24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7272288" y="1995686"/>
            <a:ext cx="72000" cy="72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 kumimoji="1" sz="24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1pPr>
            <a:lvl2pPr marL="742950" indent="-28575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2pPr>
            <a:lvl3pPr marL="11430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3pPr>
            <a:lvl4pPr marL="16002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4pPr>
            <a:lvl5pPr marL="2057400" indent="-228600" algn="l" eaLnBrk="0" fontAlgn="base" hangingPunct="0"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ja-JP" sz="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2" name="Rectangle 24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7560320" y="1995694"/>
            <a:ext cx="72000" cy="72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 kumimoji="1" sz="24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1pPr>
            <a:lvl2pPr marL="742950" indent="-28575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2pPr>
            <a:lvl3pPr marL="11430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3pPr>
            <a:lvl4pPr marL="16002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4pPr>
            <a:lvl5pPr marL="2057400" indent="-228600" algn="l" eaLnBrk="0" fontAlgn="base" hangingPunct="0"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ja-JP" sz="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7704336" y="1995694"/>
            <a:ext cx="72000" cy="72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 kumimoji="1" sz="24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1pPr>
            <a:lvl2pPr marL="742950" indent="-28575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2pPr>
            <a:lvl3pPr marL="11430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3pPr>
            <a:lvl4pPr marL="16002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4pPr>
            <a:lvl5pPr marL="2057400" indent="-228600" algn="l" eaLnBrk="0" fontAlgn="base" hangingPunct="0"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ja-JP" sz="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4752008" y="2067694"/>
            <a:ext cx="360000" cy="216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>
              <a:spcBef>
                <a:spcPts val="400"/>
              </a:spcBef>
              <a:buClr>
                <a:srgbClr val="A30B1A"/>
              </a:buClr>
            </a:pPr>
            <a:r>
              <a:rPr lang="ru-RU" altLang="ja-JP" sz="800" smtClean="0">
                <a:solidFill>
                  <a:srgbClr val="000000"/>
                </a:solidFill>
              </a:rPr>
              <a:t>CA</a:t>
            </a:r>
            <a:endParaRPr lang="ru-RU" altLang="ja-JP" sz="800">
              <a:solidFill>
                <a:srgbClr val="000000"/>
              </a:solidFill>
            </a:endParaRPr>
          </a:p>
        </p:txBody>
      </p:sp>
      <p:sp>
        <p:nvSpPr>
          <p:cNvPr id="347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4319960" y="2067694"/>
            <a:ext cx="360000" cy="216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>
              <a:spcBef>
                <a:spcPts val="400"/>
              </a:spcBef>
              <a:buClr>
                <a:srgbClr val="A30B1A"/>
              </a:buClr>
            </a:pPr>
            <a:r>
              <a:rPr lang="ru-RU" altLang="ja-JP" sz="800" smtClean="0">
                <a:solidFill>
                  <a:srgbClr val="000000"/>
                </a:solidFill>
              </a:rPr>
              <a:t>CA</a:t>
            </a:r>
            <a:endParaRPr lang="ru-RU" altLang="ja-JP" sz="800">
              <a:solidFill>
                <a:srgbClr val="000000"/>
              </a:solidFill>
            </a:endParaRPr>
          </a:p>
        </p:txBody>
      </p:sp>
      <p:sp>
        <p:nvSpPr>
          <p:cNvPr id="348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7488312" y="2067694"/>
            <a:ext cx="360000" cy="216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>
              <a:spcBef>
                <a:spcPts val="400"/>
              </a:spcBef>
              <a:buClr>
                <a:srgbClr val="A30B1A"/>
              </a:buClr>
            </a:pPr>
            <a:r>
              <a:rPr lang="ru-RU" altLang="ja-JP" sz="800" smtClean="0">
                <a:solidFill>
                  <a:srgbClr val="000000"/>
                </a:solidFill>
              </a:rPr>
              <a:t>CA</a:t>
            </a:r>
            <a:endParaRPr lang="ru-RU" altLang="ja-JP" sz="800">
              <a:solidFill>
                <a:srgbClr val="000000"/>
              </a:solidFill>
            </a:endParaRPr>
          </a:p>
        </p:txBody>
      </p:sp>
      <p:sp>
        <p:nvSpPr>
          <p:cNvPr id="349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7056264" y="2067694"/>
            <a:ext cx="360000" cy="216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>
              <a:spcBef>
                <a:spcPts val="400"/>
              </a:spcBef>
              <a:buClr>
                <a:srgbClr val="A30B1A"/>
              </a:buClr>
            </a:pPr>
            <a:r>
              <a:rPr lang="ru-RU" altLang="ja-JP" sz="800" smtClean="0">
                <a:solidFill>
                  <a:srgbClr val="000000"/>
                </a:solidFill>
              </a:rPr>
              <a:t>CA</a:t>
            </a:r>
            <a:endParaRPr lang="ru-RU" altLang="ja-JP" sz="800">
              <a:solidFill>
                <a:srgbClr val="000000"/>
              </a:solidFill>
            </a:endParaRPr>
          </a:p>
        </p:txBody>
      </p:sp>
      <p:sp>
        <p:nvSpPr>
          <p:cNvPr id="350" name="Rectangle 28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3779912" y="2067886"/>
            <a:ext cx="1872000" cy="172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36000" tIns="36000" rIns="36000" bIns="36000" anchor="t" anchorCtr="0"/>
          <a:lstStyle/>
          <a:p>
            <a:endParaRPr lang="ru-RU" altLang="ja-JP" sz="800" b="1" kern="0">
              <a:solidFill>
                <a:srgbClr val="000000"/>
              </a:solidFill>
            </a:endParaRPr>
          </a:p>
        </p:txBody>
      </p:sp>
      <p:sp>
        <p:nvSpPr>
          <p:cNvPr id="351" name="Rectangle 28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6516216" y="2067886"/>
            <a:ext cx="1872000" cy="172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36000" tIns="36000" rIns="36000" bIns="36000" anchor="t" anchorCtr="0"/>
          <a:lstStyle/>
          <a:p>
            <a:endParaRPr lang="ru-RU" altLang="ja-JP" sz="800" b="1" kern="0">
              <a:solidFill>
                <a:srgbClr val="000000"/>
              </a:solidFill>
            </a:endParaRPr>
          </a:p>
        </p:txBody>
      </p:sp>
      <p:sp>
        <p:nvSpPr>
          <p:cNvPr id="367" name="Rectangle 2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5220072" y="2067694"/>
            <a:ext cx="432000" cy="21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 anchorCtr="0"/>
          <a:lstStyle>
            <a:lvl1pPr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 kumimoji="1" sz="24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1pPr>
            <a:lvl2pPr marL="742950" indent="-28575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2pPr>
            <a:lvl3pPr marL="11430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3pPr>
            <a:lvl4pPr marL="16002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4pPr>
            <a:lvl5pPr marL="2057400" indent="-228600" algn="l" eaLnBrk="0" fontAlgn="base" hangingPunct="0"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ja-JP" sz="800" smtClean="0">
                <a:solidFill>
                  <a:srgbClr val="FFFFFF"/>
                </a:solidFill>
                <a:latin typeface="Arial"/>
              </a:rPr>
              <a:t>INF</a:t>
            </a:r>
            <a:endParaRPr lang="ru-RU" altLang="ja-JP" sz="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5" name="Rectangle 22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6516216" y="2067694"/>
            <a:ext cx="432000" cy="21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 anchorCtr="0"/>
          <a:lstStyle>
            <a:lvl1pPr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 kumimoji="1" sz="24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1pPr>
            <a:lvl2pPr marL="742950" indent="-28575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2pPr>
            <a:lvl3pPr marL="11430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3pPr>
            <a:lvl4pPr marL="16002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4pPr>
            <a:lvl5pPr marL="2057400" indent="-228600" algn="l" eaLnBrk="0" fontAlgn="base" hangingPunct="0"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ja-JP" sz="800" smtClean="0">
                <a:solidFill>
                  <a:srgbClr val="FFFFFF"/>
                </a:solidFill>
                <a:latin typeface="Arial"/>
              </a:rPr>
              <a:t>INF</a:t>
            </a:r>
            <a:endParaRPr lang="ru-RU" altLang="ja-JP" sz="80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443" name="Gerade Verbindung 442"/>
          <p:cNvCxnSpPr/>
          <p:nvPr>
            <p:custDataLst>
              <p:tags r:id="rId30"/>
            </p:custDataLst>
          </p:nvPr>
        </p:nvCxnSpPr>
        <p:spPr bwMode="gray">
          <a:xfrm>
            <a:off x="6372136" y="2697770"/>
            <a:ext cx="144000" cy="0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blurRad="12700" dist="12700" dir="2100000" algn="tl" rotWithShape="0">
              <a:schemeClr val="bg1"/>
            </a:outerShd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Gerade Verbindung 484"/>
          <p:cNvCxnSpPr/>
          <p:nvPr>
            <p:custDataLst>
              <p:tags r:id="rId31"/>
            </p:custDataLst>
          </p:nvPr>
        </p:nvCxnSpPr>
        <p:spPr bwMode="gray">
          <a:xfrm>
            <a:off x="5651912" y="3165822"/>
            <a:ext cx="144000" cy="0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blurRad="12700" dist="12700" dir="2100000" algn="tl" rotWithShape="0">
              <a:schemeClr val="bg1"/>
            </a:outerShd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8" name="Rectangle 408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5796200" y="2967822"/>
            <a:ext cx="576000" cy="396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lIns="0" rIns="36000" anchor="ctr"/>
          <a:lstStyle>
            <a:lvl1pPr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 kumimoji="1" sz="24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1pPr>
            <a:lvl2pPr marL="742950" indent="-28575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2pPr>
            <a:lvl3pPr marL="11430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3pPr>
            <a:lvl4pPr marL="16002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4pPr>
            <a:lvl5pPr marL="2057400" indent="-228600" algn="l" eaLnBrk="0" fontAlgn="base" hangingPunct="0"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ja-JP" sz="800" dirty="0" smtClean="0">
                <a:solidFill>
                  <a:srgbClr val="FFFFFF"/>
                </a:solidFill>
                <a:latin typeface="Arial"/>
              </a:rPr>
              <a:t>PFM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ja-JP" sz="800" dirty="0" err="1" smtClean="0">
                <a:solidFill>
                  <a:srgbClr val="FFFFFF"/>
                </a:solidFill>
                <a:latin typeface="Arial"/>
              </a:rPr>
              <a:t>Extreme</a:t>
            </a:r>
            <a:endParaRPr lang="ru-RU" altLang="ja-JP" sz="800" dirty="0" smtClean="0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ja-JP" sz="800" dirty="0" smtClean="0">
                <a:solidFill>
                  <a:srgbClr val="FFFFFF"/>
                </a:solidFill>
                <a:latin typeface="Arial"/>
              </a:rPr>
              <a:t>Cache</a:t>
            </a:r>
            <a:endParaRPr lang="ru-RU" altLang="ja-JP" sz="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0" name="Rectangle 408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5796200" y="2499770"/>
            <a:ext cx="576000" cy="396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lIns="0" rIns="36000" anchor="ctr"/>
          <a:lstStyle>
            <a:lvl1pPr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 kumimoji="1" sz="24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1pPr>
            <a:lvl2pPr marL="742950" indent="-28575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2pPr>
            <a:lvl3pPr marL="11430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3pPr>
            <a:lvl4pPr marL="16002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4pPr>
            <a:lvl5pPr marL="2057400" indent="-228600" algn="l" eaLnBrk="0" fontAlgn="base" hangingPunct="0"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66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ja-JP" sz="800" dirty="0" smtClean="0">
                <a:solidFill>
                  <a:srgbClr val="FFFFFF"/>
                </a:solidFill>
                <a:latin typeface="Arial"/>
              </a:rPr>
              <a:t>PFM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ja-JP" sz="800" dirty="0" err="1" smtClean="0">
                <a:solidFill>
                  <a:srgbClr val="FFFFFF"/>
                </a:solidFill>
                <a:latin typeface="Arial"/>
              </a:rPr>
              <a:t>Extreme</a:t>
            </a:r>
            <a:endParaRPr lang="ru-RU" altLang="ja-JP" sz="800" dirty="0" smtClean="0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ja-JP" sz="800" dirty="0" smtClean="0">
                <a:solidFill>
                  <a:srgbClr val="FFFFFF"/>
                </a:solidFill>
                <a:latin typeface="Arial"/>
              </a:rPr>
              <a:t>Cache</a:t>
            </a:r>
            <a:endParaRPr lang="ru-RU" altLang="ja-JP" sz="8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6" name="Gruppieren 25"/>
          <p:cNvGrpSpPr/>
          <p:nvPr>
            <p:custDataLst>
              <p:tags r:id="rId34"/>
            </p:custDataLst>
          </p:nvPr>
        </p:nvGrpSpPr>
        <p:grpSpPr bwMode="gray">
          <a:xfrm>
            <a:off x="3923864" y="1563606"/>
            <a:ext cx="4320480" cy="504088"/>
            <a:chOff x="3923864" y="1563606"/>
            <a:chExt cx="4320480" cy="504088"/>
          </a:xfrm>
        </p:grpSpPr>
        <p:cxnSp>
          <p:nvCxnSpPr>
            <p:cNvPr id="66" name="Gerade Verbindung 65"/>
            <p:cNvCxnSpPr>
              <a:stCxn id="172" idx="2"/>
              <a:endCxn id="367" idx="0"/>
            </p:cNvCxnSpPr>
            <p:nvPr>
              <p:custDataLst>
                <p:tags r:id="rId49"/>
              </p:custDataLst>
            </p:nvPr>
          </p:nvCxnSpPr>
          <p:spPr bwMode="gray">
            <a:xfrm>
              <a:off x="5364024" y="1563606"/>
              <a:ext cx="72048" cy="50408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7" name="Gerade Verbindung 66"/>
            <p:cNvCxnSpPr>
              <a:stCxn id="173" idx="2"/>
              <a:endCxn id="367" idx="0"/>
            </p:cNvCxnSpPr>
            <p:nvPr>
              <p:custDataLst>
                <p:tags r:id="rId50"/>
              </p:custDataLst>
            </p:nvPr>
          </p:nvCxnSpPr>
          <p:spPr bwMode="gray">
            <a:xfrm flipH="1">
              <a:off x="5436072" y="1563606"/>
              <a:ext cx="1368112" cy="50408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8" name="Gerade Verbindung 67"/>
            <p:cNvCxnSpPr>
              <a:stCxn id="170" idx="2"/>
              <a:endCxn id="367" idx="0"/>
            </p:cNvCxnSpPr>
            <p:nvPr>
              <p:custDataLst>
                <p:tags r:id="rId51"/>
              </p:custDataLst>
            </p:nvPr>
          </p:nvCxnSpPr>
          <p:spPr bwMode="gray">
            <a:xfrm flipH="1">
              <a:off x="5436072" y="1563606"/>
              <a:ext cx="2808272" cy="50408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Gerade Verbindung 68"/>
            <p:cNvCxnSpPr>
              <a:stCxn id="171" idx="2"/>
              <a:endCxn id="405" idx="0"/>
            </p:cNvCxnSpPr>
            <p:nvPr>
              <p:custDataLst>
                <p:tags r:id="rId52"/>
              </p:custDataLst>
            </p:nvPr>
          </p:nvCxnSpPr>
          <p:spPr bwMode="gray">
            <a:xfrm>
              <a:off x="3923864" y="1563606"/>
              <a:ext cx="2808352" cy="50408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Gerade Verbindung 69"/>
            <p:cNvCxnSpPr>
              <a:stCxn id="171" idx="2"/>
              <a:endCxn id="367" idx="0"/>
            </p:cNvCxnSpPr>
            <p:nvPr>
              <p:custDataLst>
                <p:tags r:id="rId53"/>
              </p:custDataLst>
            </p:nvPr>
          </p:nvCxnSpPr>
          <p:spPr bwMode="gray">
            <a:xfrm>
              <a:off x="3923864" y="1563606"/>
              <a:ext cx="1512208" cy="50408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1" name="Gerade Verbindung 70"/>
            <p:cNvCxnSpPr>
              <a:stCxn id="172" idx="2"/>
              <a:endCxn id="405" idx="0"/>
            </p:cNvCxnSpPr>
            <p:nvPr>
              <p:custDataLst>
                <p:tags r:id="rId54"/>
              </p:custDataLst>
            </p:nvPr>
          </p:nvCxnSpPr>
          <p:spPr bwMode="gray">
            <a:xfrm>
              <a:off x="5364024" y="1563606"/>
              <a:ext cx="1368192" cy="50408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" name="Gerade Verbindung 71"/>
            <p:cNvCxnSpPr>
              <a:stCxn id="173" idx="2"/>
              <a:endCxn id="405" idx="0"/>
            </p:cNvCxnSpPr>
            <p:nvPr>
              <p:custDataLst>
                <p:tags r:id="rId55"/>
              </p:custDataLst>
            </p:nvPr>
          </p:nvCxnSpPr>
          <p:spPr bwMode="gray">
            <a:xfrm flipH="1">
              <a:off x="6732216" y="1563606"/>
              <a:ext cx="71968" cy="50408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3" name="Gerade Verbindung 72"/>
            <p:cNvCxnSpPr>
              <a:stCxn id="170" idx="2"/>
              <a:endCxn id="405" idx="0"/>
            </p:cNvCxnSpPr>
            <p:nvPr>
              <p:custDataLst>
                <p:tags r:id="rId56"/>
              </p:custDataLst>
            </p:nvPr>
          </p:nvCxnSpPr>
          <p:spPr bwMode="gray">
            <a:xfrm flipH="1">
              <a:off x="6732216" y="1563606"/>
              <a:ext cx="1512128" cy="50408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4" name="Rectangle 28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4032108" y="4155974"/>
            <a:ext cx="1512000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36000" tIns="36000" rIns="36000" bIns="36000" anchor="t" anchorCtr="0"/>
          <a:lstStyle/>
          <a:p>
            <a:pPr>
              <a:defRPr/>
            </a:pPr>
            <a:r>
              <a:rPr lang="ru-RU" altLang="ja-JP" sz="800" b="1" kern="0" smtClean="0">
                <a:solidFill>
                  <a:srgbClr val="000000"/>
                </a:solidFill>
              </a:rPr>
              <a:t>DE</a:t>
            </a:r>
            <a:endParaRPr lang="ru-RU" altLang="ja-JP" sz="800" b="1" kern="0">
              <a:solidFill>
                <a:srgbClr val="000000"/>
              </a:solidFill>
            </a:endParaRPr>
          </a:p>
        </p:txBody>
      </p:sp>
      <p:sp>
        <p:nvSpPr>
          <p:cNvPr id="445" name="Rectangle 28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3959932" y="4083918"/>
            <a:ext cx="1512000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wrap="square" lIns="36000" tIns="36000" rIns="36000" bIns="36000" anchor="t" anchorCtr="0"/>
          <a:lstStyle/>
          <a:p>
            <a:pPr>
              <a:defRPr/>
            </a:pPr>
            <a:r>
              <a:rPr lang="ru-RU" altLang="ja-JP" sz="800" b="1" kern="0" smtClean="0">
                <a:solidFill>
                  <a:srgbClr val="000000"/>
                </a:solidFill>
              </a:rPr>
              <a:t>DE</a:t>
            </a:r>
            <a:endParaRPr lang="ru-RU" altLang="ja-JP" sz="800" b="1" kern="0">
              <a:solidFill>
                <a:srgbClr val="000000"/>
              </a:solidFill>
            </a:endParaRPr>
          </a:p>
        </p:txBody>
      </p:sp>
      <p:sp>
        <p:nvSpPr>
          <p:cNvPr id="446" name="Rectangle 28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3887924" y="4011910"/>
            <a:ext cx="1512000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36000" tIns="36000" rIns="36000" bIns="36000" anchor="t" anchorCtr="0"/>
          <a:lstStyle/>
          <a:p>
            <a:pPr>
              <a:defRPr/>
            </a:pPr>
            <a:r>
              <a:rPr lang="ru-RU" altLang="ja-JP" sz="800" b="1" kern="0" smtClean="0">
                <a:solidFill>
                  <a:srgbClr val="000000"/>
                </a:solidFill>
              </a:rPr>
              <a:t>DE</a:t>
            </a:r>
            <a:endParaRPr lang="ru-RU" altLang="ja-JP" sz="800" b="1" kern="0">
              <a:solidFill>
                <a:srgbClr val="000000"/>
              </a:solidFill>
            </a:endParaRPr>
          </a:p>
        </p:txBody>
      </p:sp>
      <p:sp>
        <p:nvSpPr>
          <p:cNvPr id="447" name="Flussdiagramm: Magnetplattenspeicher 446"/>
          <p:cNvSpPr>
            <a:spLocks/>
          </p:cNvSpPr>
          <p:nvPr>
            <p:custDataLst>
              <p:tags r:id="rId38"/>
            </p:custDataLst>
          </p:nvPr>
        </p:nvSpPr>
        <p:spPr bwMode="gray">
          <a:xfrm>
            <a:off x="3923948" y="4227934"/>
            <a:ext cx="180000" cy="180000"/>
          </a:xfrm>
          <a:prstGeom prst="flowChartMagneticDisk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 anchorCtr="0"/>
          <a:lstStyle/>
          <a:p>
            <a:pPr algn="ctr"/>
            <a:endParaRPr lang="ru-RU" sz="800" smtClean="0">
              <a:solidFill>
                <a:srgbClr val="000000"/>
              </a:solidFill>
            </a:endParaRPr>
          </a:p>
        </p:txBody>
      </p:sp>
      <p:sp>
        <p:nvSpPr>
          <p:cNvPr id="448" name="Flussdiagramm: Magnetplattenspeicher 447"/>
          <p:cNvSpPr>
            <a:spLocks/>
          </p:cNvSpPr>
          <p:nvPr>
            <p:custDataLst>
              <p:tags r:id="rId39"/>
            </p:custDataLst>
          </p:nvPr>
        </p:nvSpPr>
        <p:spPr bwMode="gray">
          <a:xfrm>
            <a:off x="4139972" y="4227934"/>
            <a:ext cx="180000" cy="180000"/>
          </a:xfrm>
          <a:prstGeom prst="flowChartMagneticDisk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 anchorCtr="0"/>
          <a:lstStyle/>
          <a:p>
            <a:pPr algn="ctr"/>
            <a:endParaRPr lang="ru-RU" sz="800" smtClean="0">
              <a:solidFill>
                <a:srgbClr val="000000"/>
              </a:solidFill>
            </a:endParaRPr>
          </a:p>
        </p:txBody>
      </p:sp>
      <p:sp>
        <p:nvSpPr>
          <p:cNvPr id="449" name="Flussdiagramm: Magnetplattenspeicher 448"/>
          <p:cNvSpPr>
            <a:spLocks/>
          </p:cNvSpPr>
          <p:nvPr>
            <p:custDataLst>
              <p:tags r:id="rId40"/>
            </p:custDataLst>
          </p:nvPr>
        </p:nvSpPr>
        <p:spPr bwMode="gray">
          <a:xfrm>
            <a:off x="4355996" y="4227934"/>
            <a:ext cx="180000" cy="180000"/>
          </a:xfrm>
          <a:prstGeom prst="flowChartMagneticDisk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 anchorCtr="0"/>
          <a:lstStyle/>
          <a:p>
            <a:pPr algn="ctr"/>
            <a:endParaRPr lang="ru-RU" sz="800" smtClean="0">
              <a:solidFill>
                <a:srgbClr val="000000"/>
              </a:solidFill>
            </a:endParaRPr>
          </a:p>
        </p:txBody>
      </p:sp>
      <p:sp>
        <p:nvSpPr>
          <p:cNvPr id="450" name="Flussdiagramm: Magnetplattenspeicher 449"/>
          <p:cNvSpPr>
            <a:spLocks/>
          </p:cNvSpPr>
          <p:nvPr>
            <p:custDataLst>
              <p:tags r:id="rId41"/>
            </p:custDataLst>
          </p:nvPr>
        </p:nvSpPr>
        <p:spPr bwMode="gray">
          <a:xfrm>
            <a:off x="5184068" y="4227934"/>
            <a:ext cx="180000" cy="180000"/>
          </a:xfrm>
          <a:prstGeom prst="flowChartMagneticDisk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 anchorCtr="0"/>
          <a:lstStyle/>
          <a:p>
            <a:pPr algn="ctr"/>
            <a:endParaRPr lang="ru-RU" sz="800" smtClean="0">
              <a:solidFill>
                <a:srgbClr val="000000"/>
              </a:solidFill>
            </a:endParaRPr>
          </a:p>
        </p:txBody>
      </p:sp>
      <p:sp>
        <p:nvSpPr>
          <p:cNvPr id="451" name="Rectangle 28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6768412" y="4155974"/>
            <a:ext cx="1512000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36000" tIns="36000" rIns="36000" bIns="36000" anchor="t" anchorCtr="0"/>
          <a:lstStyle/>
          <a:p>
            <a:pPr>
              <a:defRPr/>
            </a:pPr>
            <a:r>
              <a:rPr lang="ru-RU" altLang="ja-JP" sz="800" b="1" kern="0" smtClean="0">
                <a:solidFill>
                  <a:srgbClr val="000000"/>
                </a:solidFill>
              </a:rPr>
              <a:t>DE</a:t>
            </a:r>
            <a:endParaRPr lang="ru-RU" altLang="ja-JP" sz="800" b="1" kern="0">
              <a:solidFill>
                <a:srgbClr val="000000"/>
              </a:solidFill>
            </a:endParaRPr>
          </a:p>
        </p:txBody>
      </p:sp>
      <p:sp>
        <p:nvSpPr>
          <p:cNvPr id="452" name="Rectangle 28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6696236" y="4083918"/>
            <a:ext cx="1512000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wrap="square" lIns="36000" tIns="36000" rIns="36000" bIns="36000" anchor="t" anchorCtr="0"/>
          <a:lstStyle/>
          <a:p>
            <a:pPr>
              <a:defRPr/>
            </a:pPr>
            <a:r>
              <a:rPr lang="ru-RU" altLang="ja-JP" sz="800" b="1" kern="0" smtClean="0">
                <a:solidFill>
                  <a:srgbClr val="000000"/>
                </a:solidFill>
              </a:rPr>
              <a:t>DE</a:t>
            </a:r>
            <a:endParaRPr lang="ru-RU" altLang="ja-JP" sz="800" b="1" kern="0">
              <a:solidFill>
                <a:srgbClr val="000000"/>
              </a:solidFill>
            </a:endParaRPr>
          </a:p>
        </p:txBody>
      </p:sp>
      <p:sp>
        <p:nvSpPr>
          <p:cNvPr id="453" name="Rectangle 28"/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6624228" y="4011910"/>
            <a:ext cx="1512000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36000" tIns="36000" rIns="36000" bIns="36000" anchor="t" anchorCtr="0"/>
          <a:lstStyle/>
          <a:p>
            <a:pPr>
              <a:defRPr/>
            </a:pPr>
            <a:r>
              <a:rPr lang="ru-RU" altLang="ja-JP" sz="800" b="1" kern="0" smtClean="0">
                <a:solidFill>
                  <a:srgbClr val="000000"/>
                </a:solidFill>
              </a:rPr>
              <a:t>DE</a:t>
            </a:r>
            <a:endParaRPr lang="ru-RU" altLang="ja-JP" sz="800" b="1" kern="0">
              <a:solidFill>
                <a:srgbClr val="000000"/>
              </a:solidFill>
            </a:endParaRPr>
          </a:p>
        </p:txBody>
      </p:sp>
      <p:sp>
        <p:nvSpPr>
          <p:cNvPr id="454" name="Flussdiagramm: Magnetplattenspeicher 453"/>
          <p:cNvSpPr>
            <a:spLocks/>
          </p:cNvSpPr>
          <p:nvPr>
            <p:custDataLst>
              <p:tags r:id="rId45"/>
            </p:custDataLst>
          </p:nvPr>
        </p:nvSpPr>
        <p:spPr bwMode="gray">
          <a:xfrm>
            <a:off x="6660252" y="4227934"/>
            <a:ext cx="180000" cy="180000"/>
          </a:xfrm>
          <a:prstGeom prst="flowChartMagneticDisk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 anchorCtr="0"/>
          <a:lstStyle/>
          <a:p>
            <a:pPr algn="ctr"/>
            <a:endParaRPr lang="ru-RU" sz="800" smtClean="0">
              <a:solidFill>
                <a:srgbClr val="000000"/>
              </a:solidFill>
            </a:endParaRPr>
          </a:p>
        </p:txBody>
      </p:sp>
      <p:sp>
        <p:nvSpPr>
          <p:cNvPr id="455" name="Flussdiagramm: Magnetplattenspeicher 454"/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6876276" y="4227934"/>
            <a:ext cx="180000" cy="180000"/>
          </a:xfrm>
          <a:prstGeom prst="flowChartMagneticDisk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 anchorCtr="0"/>
          <a:lstStyle/>
          <a:p>
            <a:pPr algn="ctr"/>
            <a:endParaRPr lang="ru-RU" sz="800" smtClean="0">
              <a:solidFill>
                <a:srgbClr val="000000"/>
              </a:solidFill>
            </a:endParaRPr>
          </a:p>
        </p:txBody>
      </p:sp>
      <p:sp>
        <p:nvSpPr>
          <p:cNvPr id="456" name="Flussdiagramm: Magnetplattenspeicher 455"/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7092300" y="4227934"/>
            <a:ext cx="180000" cy="180000"/>
          </a:xfrm>
          <a:prstGeom prst="flowChartMagneticDisk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 anchorCtr="0"/>
          <a:lstStyle/>
          <a:p>
            <a:pPr algn="ctr"/>
            <a:endParaRPr lang="ru-RU" sz="800" smtClean="0">
              <a:solidFill>
                <a:srgbClr val="000000"/>
              </a:solidFill>
            </a:endParaRPr>
          </a:p>
        </p:txBody>
      </p:sp>
      <p:sp>
        <p:nvSpPr>
          <p:cNvPr id="457" name="Flussdiagramm: Magnetplattenspeicher 456"/>
          <p:cNvSpPr>
            <a:spLocks/>
          </p:cNvSpPr>
          <p:nvPr>
            <p:custDataLst>
              <p:tags r:id="rId48"/>
            </p:custDataLst>
          </p:nvPr>
        </p:nvSpPr>
        <p:spPr bwMode="gray">
          <a:xfrm>
            <a:off x="7920372" y="4227934"/>
            <a:ext cx="180000" cy="180000"/>
          </a:xfrm>
          <a:prstGeom prst="flowChartMagneticDisk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 anchorCtr="0"/>
          <a:lstStyle/>
          <a:p>
            <a:pPr algn="ctr"/>
            <a:endParaRPr lang="ru-RU" sz="800" smtClean="0">
              <a:solidFill>
                <a:srgbClr val="000000"/>
              </a:solidFill>
            </a:endParaRPr>
          </a:p>
        </p:txBody>
      </p:sp>
      <p:grpSp>
        <p:nvGrpSpPr>
          <p:cNvPr id="65" name="Gruppieren 64"/>
          <p:cNvGrpSpPr/>
          <p:nvPr/>
        </p:nvGrpSpPr>
        <p:grpSpPr>
          <a:xfrm>
            <a:off x="5423671" y="1919907"/>
            <a:ext cx="1363164" cy="151574"/>
            <a:chOff x="2534700" y="2931788"/>
            <a:chExt cx="1363061" cy="297311"/>
          </a:xfrm>
        </p:grpSpPr>
        <p:cxnSp>
          <p:nvCxnSpPr>
            <p:cNvPr id="74" name="Gerade Verbindung 78"/>
            <p:cNvCxnSpPr/>
            <p:nvPr/>
          </p:nvCxnSpPr>
          <p:spPr>
            <a:xfrm>
              <a:off x="3347864" y="2931790"/>
              <a:ext cx="549897" cy="297309"/>
            </a:xfrm>
            <a:prstGeom prst="bentConnector3">
              <a:avLst>
                <a:gd name="adj1" fmla="val 10250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accent1"/>
              </a:solidFill>
              <a:round/>
              <a:headEnd/>
              <a:tailEnd/>
            </a:ln>
            <a:extLst/>
          </p:spPr>
        </p:cxnSp>
        <p:cxnSp>
          <p:nvCxnSpPr>
            <p:cNvPr id="75" name="Gerade Verbindung 78"/>
            <p:cNvCxnSpPr/>
            <p:nvPr/>
          </p:nvCxnSpPr>
          <p:spPr>
            <a:xfrm rot="10800000" flipV="1">
              <a:off x="2534700" y="2931788"/>
              <a:ext cx="813164" cy="297311"/>
            </a:xfrm>
            <a:prstGeom prst="bentConnector2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accent1"/>
              </a:solidFill>
              <a:round/>
              <a:headEnd/>
              <a:tailEnd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4224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52035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think-cell Folie" r:id="rId75" imgW="360" imgH="360" progId="">
                  <p:embed/>
                </p:oleObj>
              </mc:Choice>
              <mc:Fallback>
                <p:oleObj name="think-cell Folie" r:id="rId7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hteck 60"/>
          <p:cNvSpPr/>
          <p:nvPr>
            <p:custDataLst>
              <p:tags r:id="rId3"/>
            </p:custDataLst>
          </p:nvPr>
        </p:nvSpPr>
        <p:spPr bwMode="gray">
          <a:xfrm>
            <a:off x="4716016" y="2643878"/>
            <a:ext cx="1944000" cy="108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/>
          <a:lstStyle/>
          <a:p>
            <a:pPr algn="r"/>
            <a:r>
              <a:rPr lang="ru-RU" sz="1000" b="1" smtClean="0">
                <a:solidFill>
                  <a:schemeClr val="tx1"/>
                </a:solidFill>
                <a:latin typeface="+mj-lt"/>
              </a:rPr>
              <a:t>CE</a:t>
            </a:r>
            <a:endParaRPr lang="ru-RU" sz="1000" b="1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47" name="Gruppieren 146"/>
          <p:cNvGrpSpPr/>
          <p:nvPr>
            <p:custDataLst>
              <p:tags r:id="rId4"/>
            </p:custDataLst>
          </p:nvPr>
        </p:nvGrpSpPr>
        <p:grpSpPr bwMode="gray">
          <a:xfrm>
            <a:off x="5183341" y="3651870"/>
            <a:ext cx="936831" cy="216024"/>
            <a:chOff x="2951820" y="3651870"/>
            <a:chExt cx="936831" cy="216024"/>
          </a:xfrm>
        </p:grpSpPr>
        <p:cxnSp>
          <p:nvCxnSpPr>
            <p:cNvPr id="148" name="Gerade Verbindung 147"/>
            <p:cNvCxnSpPr/>
            <p:nvPr>
              <p:custDataLst>
                <p:tags r:id="rId69"/>
              </p:custDataLst>
            </p:nvPr>
          </p:nvCxnSpPr>
          <p:spPr bwMode="gray">
            <a:xfrm flipH="1">
              <a:off x="2952395" y="3651870"/>
              <a:ext cx="152" cy="21600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outerShdw blurRad="12700" dist="12700" dir="2100000" algn="tl" rotWithShape="0">
                <a:schemeClr val="bg1"/>
              </a:outerShdw>
            </a:effectLst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148"/>
            <p:cNvCxnSpPr/>
            <p:nvPr>
              <p:custDataLst>
                <p:tags r:id="rId70"/>
              </p:custDataLst>
            </p:nvPr>
          </p:nvCxnSpPr>
          <p:spPr bwMode="gray">
            <a:xfrm>
              <a:off x="2952471" y="3651870"/>
              <a:ext cx="936028" cy="216024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outerShdw blurRad="12700" dist="12700" dir="2100000" algn="tl" rotWithShape="0">
                <a:schemeClr val="bg1"/>
              </a:outerShdw>
            </a:effectLst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Gerade Verbindung 153"/>
            <p:cNvCxnSpPr/>
            <p:nvPr>
              <p:custDataLst>
                <p:tags r:id="rId71"/>
              </p:custDataLst>
            </p:nvPr>
          </p:nvCxnSpPr>
          <p:spPr bwMode="gray">
            <a:xfrm flipH="1">
              <a:off x="3888499" y="3651870"/>
              <a:ext cx="152" cy="21600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outerShdw blurRad="12700" dist="12700" dir="2100000" algn="tl" rotWithShape="0">
                <a:schemeClr val="bg1"/>
              </a:outerShdw>
            </a:effectLst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54"/>
            <p:cNvCxnSpPr/>
            <p:nvPr>
              <p:custDataLst>
                <p:tags r:id="rId72"/>
              </p:custDataLst>
            </p:nvPr>
          </p:nvCxnSpPr>
          <p:spPr bwMode="gray">
            <a:xfrm flipH="1">
              <a:off x="2951820" y="3651870"/>
              <a:ext cx="936028" cy="216024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outerShdw blurRad="12700" dist="12700" dir="2100000" algn="tl" rotWithShape="0">
                <a:schemeClr val="bg1"/>
              </a:outerShdw>
            </a:effectLst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hteck 59"/>
          <p:cNvSpPr/>
          <p:nvPr>
            <p:custDataLst>
              <p:tags r:id="rId5"/>
            </p:custDataLst>
          </p:nvPr>
        </p:nvSpPr>
        <p:spPr bwMode="gray">
          <a:xfrm>
            <a:off x="2483768" y="2643878"/>
            <a:ext cx="1944000" cy="108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/>
          <a:lstStyle/>
          <a:p>
            <a:r>
              <a:rPr lang="ru-RU" sz="1000" b="1" smtClean="0">
                <a:solidFill>
                  <a:schemeClr val="tx1"/>
                </a:solidFill>
                <a:latin typeface="+mj-lt"/>
              </a:rPr>
              <a:t>CE</a:t>
            </a:r>
            <a:endParaRPr lang="ru-RU" sz="1000" b="1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49" name="Gruppieren 48"/>
          <p:cNvGrpSpPr/>
          <p:nvPr>
            <p:custDataLst>
              <p:tags r:id="rId6"/>
            </p:custDataLst>
          </p:nvPr>
        </p:nvGrpSpPr>
        <p:grpSpPr bwMode="gray">
          <a:xfrm>
            <a:off x="2951820" y="3651870"/>
            <a:ext cx="936831" cy="216024"/>
            <a:chOff x="2951820" y="3651870"/>
            <a:chExt cx="936831" cy="216024"/>
          </a:xfrm>
        </p:grpSpPr>
        <p:cxnSp>
          <p:nvCxnSpPr>
            <p:cNvPr id="130" name="Gerade Verbindung 129"/>
            <p:cNvCxnSpPr/>
            <p:nvPr>
              <p:custDataLst>
                <p:tags r:id="rId65"/>
              </p:custDataLst>
            </p:nvPr>
          </p:nvCxnSpPr>
          <p:spPr bwMode="gray">
            <a:xfrm flipH="1">
              <a:off x="2952395" y="3651870"/>
              <a:ext cx="152" cy="21600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outerShdw blurRad="12700" dist="12700" dir="2100000" algn="tl" rotWithShape="0">
                <a:schemeClr val="bg1"/>
              </a:outerShdw>
            </a:effectLst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33"/>
            <p:cNvCxnSpPr>
              <a:stCxn id="150" idx="2"/>
            </p:cNvCxnSpPr>
            <p:nvPr>
              <p:custDataLst>
                <p:tags r:id="rId66"/>
              </p:custDataLst>
            </p:nvPr>
          </p:nvCxnSpPr>
          <p:spPr bwMode="gray">
            <a:xfrm>
              <a:off x="2952471" y="3651870"/>
              <a:ext cx="936028" cy="216024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outerShdw blurRad="12700" dist="12700" dir="2100000" algn="tl" rotWithShape="0">
                <a:schemeClr val="bg1"/>
              </a:outerShdw>
            </a:effectLst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34"/>
            <p:cNvCxnSpPr/>
            <p:nvPr>
              <p:custDataLst>
                <p:tags r:id="rId67"/>
              </p:custDataLst>
            </p:nvPr>
          </p:nvCxnSpPr>
          <p:spPr bwMode="gray">
            <a:xfrm flipH="1">
              <a:off x="3888499" y="3651870"/>
              <a:ext cx="152" cy="21600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outerShdw blurRad="12700" dist="12700" dir="2100000" algn="tl" rotWithShape="0">
                <a:schemeClr val="bg1"/>
              </a:outerShdw>
            </a:effectLst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145"/>
            <p:cNvCxnSpPr/>
            <p:nvPr>
              <p:custDataLst>
                <p:tags r:id="rId68"/>
              </p:custDataLst>
            </p:nvPr>
          </p:nvCxnSpPr>
          <p:spPr bwMode="gray">
            <a:xfrm flipH="1">
              <a:off x="2951820" y="3651870"/>
              <a:ext cx="936028" cy="216024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outerShdw blurRad="12700" dist="12700" dir="2100000" algn="tl" rotWithShape="0">
                <a:schemeClr val="bg1"/>
              </a:outerShdw>
            </a:effectLst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hteck 56"/>
          <p:cNvSpPr/>
          <p:nvPr>
            <p:custDataLst>
              <p:tags r:id="rId7"/>
            </p:custDataLst>
          </p:nvPr>
        </p:nvSpPr>
        <p:spPr bwMode="gray">
          <a:xfrm>
            <a:off x="252480" y="1059638"/>
            <a:ext cx="8640000" cy="57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6800" rIns="72000" bIns="46800" rtlCol="0" anchor="t" anchorCtr="0"/>
          <a:lstStyle/>
          <a:p>
            <a:r>
              <a:rPr lang="ru-RU" sz="1000" b="1" smtClean="0">
                <a:solidFill>
                  <a:schemeClr val="tx1"/>
                </a:solidFill>
              </a:rPr>
              <a:t>FE</a:t>
            </a:r>
            <a:endParaRPr lang="ru-RU" sz="1000" b="1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 bwMode="gray"/>
        <p:txBody>
          <a:bodyPr/>
          <a:lstStyle/>
          <a:p>
            <a:r>
              <a:rPr lang="ru-RU" smtClean="0"/>
              <a:t>DX8000 S3 — архитектура Quad Star</a:t>
            </a:r>
            <a:endParaRPr lang="ru-RU"/>
          </a:p>
        </p:txBody>
      </p:sp>
      <p:sp>
        <p:nvSpPr>
          <p:cNvPr id="94" name="Rectangle 28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2700655" y="4011958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endParaRPr lang="ru-RU" altLang="ja-JP" sz="1000" b="1" kern="0">
              <a:latin typeface="+mj-lt"/>
            </a:endParaRPr>
          </a:p>
        </p:txBody>
      </p:sp>
      <p:sp>
        <p:nvSpPr>
          <p:cNvPr id="95" name="Rectangle 28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2628479" y="3939902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endParaRPr lang="ru-RU" altLang="ja-JP" sz="1000" b="1" kern="0">
              <a:latin typeface="+mj-lt"/>
            </a:endParaRPr>
          </a:p>
        </p:txBody>
      </p:sp>
      <p:sp>
        <p:nvSpPr>
          <p:cNvPr id="96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556471" y="3867894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r>
              <a:rPr lang="ru-RU" altLang="ja-JP" sz="1000" b="1" kern="0" smtClean="0">
                <a:latin typeface="+mj-lt"/>
              </a:rPr>
              <a:t>DE</a:t>
            </a:r>
            <a:endParaRPr lang="ru-RU" altLang="ja-JP" sz="1000" b="1" kern="0">
              <a:latin typeface="+mj-lt"/>
            </a:endParaRPr>
          </a:p>
        </p:txBody>
      </p:sp>
      <p:sp>
        <p:nvSpPr>
          <p:cNvPr id="97" name="Rectangle 28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3636575" y="4011958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endParaRPr lang="ru-RU" altLang="ja-JP" sz="1000" b="1" kern="0">
              <a:latin typeface="+mj-lt"/>
            </a:endParaRPr>
          </a:p>
        </p:txBody>
      </p:sp>
      <p:sp>
        <p:nvSpPr>
          <p:cNvPr id="98" name="Rectangle 28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3564399" y="3939902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endParaRPr lang="ru-RU" altLang="ja-JP" sz="1000" b="1" kern="0">
              <a:latin typeface="+mj-lt"/>
            </a:endParaRPr>
          </a:p>
        </p:txBody>
      </p:sp>
      <p:sp>
        <p:nvSpPr>
          <p:cNvPr id="100" name="Rectangle 28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4932903" y="4011958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endParaRPr lang="ru-RU" altLang="ja-JP" sz="1000" b="1" kern="0">
              <a:latin typeface="+mj-lt"/>
            </a:endParaRPr>
          </a:p>
        </p:txBody>
      </p:sp>
      <p:sp>
        <p:nvSpPr>
          <p:cNvPr id="101" name="Rectangle 28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4860727" y="3939902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endParaRPr lang="ru-RU" altLang="ja-JP" sz="1000" b="1" kern="0">
              <a:latin typeface="+mj-lt"/>
            </a:endParaRPr>
          </a:p>
        </p:txBody>
      </p:sp>
      <p:sp>
        <p:nvSpPr>
          <p:cNvPr id="102" name="Rectangle 28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4788719" y="3867894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r>
              <a:rPr lang="ru-RU" altLang="ja-JP" sz="1000" b="1" kern="0" smtClean="0">
                <a:latin typeface="+mj-lt"/>
              </a:rPr>
              <a:t>DE</a:t>
            </a:r>
            <a:endParaRPr lang="ru-RU" altLang="ja-JP" sz="1000" b="1" kern="0">
              <a:latin typeface="+mj-lt"/>
            </a:endParaRPr>
          </a:p>
        </p:txBody>
      </p:sp>
      <p:sp>
        <p:nvSpPr>
          <p:cNvPr id="103" name="Rectangle 28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5868823" y="4011958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endParaRPr lang="ru-RU" altLang="ja-JP" sz="1000" b="1" kern="0">
              <a:latin typeface="+mj-lt"/>
            </a:endParaRPr>
          </a:p>
        </p:txBody>
      </p:sp>
      <p:sp>
        <p:nvSpPr>
          <p:cNvPr id="104" name="Rectangle 28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5796647" y="3939902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endParaRPr lang="ru-RU" altLang="ja-JP" sz="1000" b="1" kern="0">
              <a:latin typeface="+mj-lt"/>
            </a:endParaRPr>
          </a:p>
        </p:txBody>
      </p:sp>
      <p:sp>
        <p:nvSpPr>
          <p:cNvPr id="105" name="Rectangle 28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5724639" y="3867894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r>
              <a:rPr lang="ru-RU" altLang="ja-JP" sz="1000" b="1" kern="0" smtClean="0">
                <a:latin typeface="+mj-lt"/>
              </a:rPr>
              <a:t>DE</a:t>
            </a:r>
            <a:endParaRPr lang="ru-RU" altLang="ja-JP" sz="1000" b="1" kern="0">
              <a:latin typeface="+mj-lt"/>
            </a:endParaRPr>
          </a:p>
        </p:txBody>
      </p:sp>
      <p:sp>
        <p:nvSpPr>
          <p:cNvPr id="157" name="Rechteck 156"/>
          <p:cNvSpPr/>
          <p:nvPr>
            <p:custDataLst>
              <p:tags r:id="rId20"/>
            </p:custDataLst>
          </p:nvPr>
        </p:nvSpPr>
        <p:spPr bwMode="gray">
          <a:xfrm>
            <a:off x="6912260" y="1275548"/>
            <a:ext cx="1908000" cy="28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kern="0" smtClean="0">
                <a:solidFill>
                  <a:schemeClr val="bg1"/>
                </a:solidFill>
              </a:rPr>
              <a:t>FRT</a:t>
            </a:r>
            <a:endParaRPr lang="ru-RU" sz="1000" b="1" kern="0">
              <a:solidFill>
                <a:schemeClr val="bg1"/>
              </a:solidFill>
            </a:endParaRPr>
          </a:p>
        </p:txBody>
      </p:sp>
      <p:sp>
        <p:nvSpPr>
          <p:cNvPr id="158" name="Rechteck 157"/>
          <p:cNvSpPr/>
          <p:nvPr/>
        </p:nvSpPr>
        <p:spPr bwMode="gray">
          <a:xfrm>
            <a:off x="323528" y="1275548"/>
            <a:ext cx="1908000" cy="28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kern="0" smtClean="0">
                <a:solidFill>
                  <a:schemeClr val="bg1"/>
                </a:solidFill>
              </a:rPr>
              <a:t>FRT</a:t>
            </a:r>
            <a:endParaRPr lang="ru-RU" sz="1000" b="1" kern="0">
              <a:solidFill>
                <a:schemeClr val="bg1"/>
              </a:solidFill>
            </a:endParaRPr>
          </a:p>
        </p:txBody>
      </p:sp>
      <p:sp>
        <p:nvSpPr>
          <p:cNvPr id="159" name="Rechteck 158"/>
          <p:cNvSpPr/>
          <p:nvPr>
            <p:custDataLst>
              <p:tags r:id="rId21"/>
            </p:custDataLst>
          </p:nvPr>
        </p:nvSpPr>
        <p:spPr bwMode="gray">
          <a:xfrm>
            <a:off x="2519772" y="1275548"/>
            <a:ext cx="1908000" cy="28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kern="0" smtClean="0">
                <a:solidFill>
                  <a:schemeClr val="bg1"/>
                </a:solidFill>
              </a:rPr>
              <a:t>FRT</a:t>
            </a:r>
            <a:endParaRPr lang="ru-RU" sz="1000" b="1" kern="0">
              <a:solidFill>
                <a:schemeClr val="bg1"/>
              </a:solidFill>
            </a:endParaRPr>
          </a:p>
        </p:txBody>
      </p:sp>
      <p:sp>
        <p:nvSpPr>
          <p:cNvPr id="160" name="Rechteck 159"/>
          <p:cNvSpPr/>
          <p:nvPr>
            <p:custDataLst>
              <p:tags r:id="rId22"/>
            </p:custDataLst>
          </p:nvPr>
        </p:nvSpPr>
        <p:spPr bwMode="gray">
          <a:xfrm>
            <a:off x="4716016" y="1275548"/>
            <a:ext cx="1908000" cy="28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kern="0" smtClean="0">
                <a:solidFill>
                  <a:schemeClr val="bg1"/>
                </a:solidFill>
              </a:rPr>
              <a:t>FRT</a:t>
            </a:r>
            <a:endParaRPr lang="ru-RU" sz="1000" b="1" kern="0">
              <a:solidFill>
                <a:schemeClr val="bg1"/>
              </a:solidFill>
            </a:endParaRPr>
          </a:p>
        </p:txBody>
      </p:sp>
      <p:sp>
        <p:nvSpPr>
          <p:cNvPr id="161" name="Rechteck 160"/>
          <p:cNvSpPr/>
          <p:nvPr>
            <p:custDataLst>
              <p:tags r:id="rId23"/>
            </p:custDataLst>
          </p:nvPr>
        </p:nvSpPr>
        <p:spPr bwMode="gray">
          <a:xfrm>
            <a:off x="252480" y="4803775"/>
            <a:ext cx="8640000" cy="14430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 anchorCtr="0"/>
          <a:lstStyle/>
          <a:p>
            <a:r>
              <a:rPr lang="ru-RU" sz="800" b="1" smtClean="0">
                <a:solidFill>
                  <a:schemeClr val="tx1"/>
                </a:solidFill>
              </a:rPr>
              <a:t>FE: </a:t>
            </a:r>
            <a:r>
              <a:rPr lang="ru-RU" sz="800" smtClean="0">
                <a:solidFill>
                  <a:schemeClr val="tx1"/>
                </a:solidFill>
              </a:rPr>
              <a:t>внешний корпус | </a:t>
            </a:r>
            <a:r>
              <a:rPr lang="ru-RU" sz="800" b="1" smtClean="0">
                <a:solidFill>
                  <a:schemeClr val="tx1"/>
                </a:solidFill>
              </a:rPr>
              <a:t>FRT: </a:t>
            </a:r>
            <a:r>
              <a:rPr lang="ru-RU" sz="800" smtClean="0">
                <a:solidFill>
                  <a:schemeClr val="tx1"/>
                </a:solidFill>
              </a:rPr>
              <a:t>внешний маршрутизатор | </a:t>
            </a:r>
            <a:r>
              <a:rPr lang="ru-RU" sz="800" b="1" smtClean="0">
                <a:solidFill>
                  <a:schemeClr val="tx1"/>
                </a:solidFill>
              </a:rPr>
              <a:t>CE: </a:t>
            </a:r>
            <a:r>
              <a:rPr lang="ru-RU" sz="800" smtClean="0">
                <a:solidFill>
                  <a:schemeClr val="tx1"/>
                </a:solidFill>
              </a:rPr>
              <a:t>корпус контроллера | </a:t>
            </a:r>
            <a:r>
              <a:rPr lang="ru-RU" sz="800" b="1" smtClean="0">
                <a:solidFill>
                  <a:schemeClr val="tx1"/>
                </a:solidFill>
              </a:rPr>
              <a:t>CM: </a:t>
            </a:r>
            <a:r>
              <a:rPr lang="ru-RU" sz="800" smtClean="0">
                <a:solidFill>
                  <a:schemeClr val="tx1"/>
                </a:solidFill>
              </a:rPr>
              <a:t>модуль контроллера | </a:t>
            </a:r>
            <a:r>
              <a:rPr lang="ru-RU" sz="800" b="1" smtClean="0">
                <a:solidFill>
                  <a:schemeClr val="tx1"/>
                </a:solidFill>
              </a:rPr>
              <a:t>DE: </a:t>
            </a:r>
            <a:r>
              <a:rPr lang="ru-RU" sz="800" smtClean="0">
                <a:solidFill>
                  <a:schemeClr val="tx1"/>
                </a:solidFill>
              </a:rPr>
              <a:t>дисковая полка</a:t>
            </a:r>
            <a:endParaRPr lang="ru-RU" sz="800">
              <a:solidFill>
                <a:schemeClr val="tx1"/>
              </a:solidFill>
            </a:endParaRPr>
          </a:p>
        </p:txBody>
      </p:sp>
      <p:cxnSp>
        <p:nvCxnSpPr>
          <p:cNvPr id="83" name="Gerade Verbindung 82"/>
          <p:cNvCxnSpPr>
            <a:stCxn id="159" idx="2"/>
            <a:endCxn id="150" idx="0"/>
          </p:cNvCxnSpPr>
          <p:nvPr>
            <p:custDataLst>
              <p:tags r:id="rId24"/>
            </p:custDataLst>
          </p:nvPr>
        </p:nvCxnSpPr>
        <p:spPr bwMode="gray">
          <a:xfrm flipH="1">
            <a:off x="2952471" y="1563548"/>
            <a:ext cx="521301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4" name="Gerade Verbindung 83"/>
          <p:cNvCxnSpPr>
            <a:stCxn id="159" idx="2"/>
            <a:endCxn id="182" idx="0"/>
          </p:cNvCxnSpPr>
          <p:nvPr>
            <p:custDataLst>
              <p:tags r:id="rId25"/>
            </p:custDataLst>
          </p:nvPr>
        </p:nvCxnSpPr>
        <p:spPr bwMode="gray">
          <a:xfrm>
            <a:off x="3473772" y="1563548"/>
            <a:ext cx="414803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5" name="Gerade Verbindung 84"/>
          <p:cNvCxnSpPr>
            <a:stCxn id="158" idx="2"/>
            <a:endCxn id="150" idx="0"/>
          </p:cNvCxnSpPr>
          <p:nvPr>
            <p:custDataLst>
              <p:tags r:id="rId26"/>
            </p:custDataLst>
          </p:nvPr>
        </p:nvCxnSpPr>
        <p:spPr bwMode="gray">
          <a:xfrm>
            <a:off x="1277528" y="1563548"/>
            <a:ext cx="1674943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6" name="Gerade Verbindung 85"/>
          <p:cNvCxnSpPr>
            <a:stCxn id="159" idx="2"/>
            <a:endCxn id="183" idx="0"/>
          </p:cNvCxnSpPr>
          <p:nvPr>
            <p:custDataLst>
              <p:tags r:id="rId27"/>
            </p:custDataLst>
          </p:nvPr>
        </p:nvCxnSpPr>
        <p:spPr bwMode="gray">
          <a:xfrm>
            <a:off x="3473772" y="1563548"/>
            <a:ext cx="1710947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7" name="Gerade Verbindung 86"/>
          <p:cNvCxnSpPr>
            <a:stCxn id="159" idx="2"/>
            <a:endCxn id="153" idx="0"/>
          </p:cNvCxnSpPr>
          <p:nvPr>
            <p:custDataLst>
              <p:tags r:id="rId28"/>
            </p:custDataLst>
          </p:nvPr>
        </p:nvCxnSpPr>
        <p:spPr bwMode="gray">
          <a:xfrm>
            <a:off x="3473772" y="1563548"/>
            <a:ext cx="2647051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6" name="Gerade Verbindung 105"/>
          <p:cNvCxnSpPr>
            <a:stCxn id="158" idx="2"/>
            <a:endCxn id="182" idx="0"/>
          </p:cNvCxnSpPr>
          <p:nvPr>
            <p:custDataLst>
              <p:tags r:id="rId29"/>
            </p:custDataLst>
          </p:nvPr>
        </p:nvCxnSpPr>
        <p:spPr bwMode="gray">
          <a:xfrm>
            <a:off x="1277528" y="1563548"/>
            <a:ext cx="2611047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7" name="Gerade Verbindung 106"/>
          <p:cNvCxnSpPr>
            <a:stCxn id="158" idx="2"/>
            <a:endCxn id="183" idx="0"/>
          </p:cNvCxnSpPr>
          <p:nvPr>
            <p:custDataLst>
              <p:tags r:id="rId30"/>
            </p:custDataLst>
          </p:nvPr>
        </p:nvCxnSpPr>
        <p:spPr bwMode="gray">
          <a:xfrm>
            <a:off x="1277528" y="1563548"/>
            <a:ext cx="3907191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8" name="Gerade Verbindung 107"/>
          <p:cNvCxnSpPr>
            <a:stCxn id="158" idx="2"/>
            <a:endCxn id="153" idx="0"/>
          </p:cNvCxnSpPr>
          <p:nvPr>
            <p:custDataLst>
              <p:tags r:id="rId31"/>
            </p:custDataLst>
          </p:nvPr>
        </p:nvCxnSpPr>
        <p:spPr bwMode="gray">
          <a:xfrm>
            <a:off x="1277528" y="1563548"/>
            <a:ext cx="4843295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9" name="Gerade Verbindung 108"/>
          <p:cNvCxnSpPr>
            <a:stCxn id="160" idx="2"/>
            <a:endCxn id="183" idx="0"/>
          </p:cNvCxnSpPr>
          <p:nvPr>
            <p:custDataLst>
              <p:tags r:id="rId32"/>
            </p:custDataLst>
          </p:nvPr>
        </p:nvCxnSpPr>
        <p:spPr bwMode="gray">
          <a:xfrm flipH="1">
            <a:off x="5184719" y="1563548"/>
            <a:ext cx="485297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0" name="Gerade Verbindung 109"/>
          <p:cNvCxnSpPr>
            <a:stCxn id="160" idx="2"/>
            <a:endCxn id="153" idx="0"/>
          </p:cNvCxnSpPr>
          <p:nvPr>
            <p:custDataLst>
              <p:tags r:id="rId33"/>
            </p:custDataLst>
          </p:nvPr>
        </p:nvCxnSpPr>
        <p:spPr bwMode="gray">
          <a:xfrm>
            <a:off x="5670016" y="1563548"/>
            <a:ext cx="450807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1" name="Gerade Verbindung 110"/>
          <p:cNvCxnSpPr>
            <a:stCxn id="160" idx="2"/>
            <a:endCxn id="182" idx="0"/>
          </p:cNvCxnSpPr>
          <p:nvPr>
            <p:custDataLst>
              <p:tags r:id="rId34"/>
            </p:custDataLst>
          </p:nvPr>
        </p:nvCxnSpPr>
        <p:spPr bwMode="gray">
          <a:xfrm flipH="1">
            <a:off x="3888575" y="1563548"/>
            <a:ext cx="1781441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3" name="Gerade Verbindung 112"/>
          <p:cNvCxnSpPr>
            <a:stCxn id="160" idx="2"/>
            <a:endCxn id="150" idx="0"/>
          </p:cNvCxnSpPr>
          <p:nvPr>
            <p:custDataLst>
              <p:tags r:id="rId35"/>
            </p:custDataLst>
          </p:nvPr>
        </p:nvCxnSpPr>
        <p:spPr bwMode="gray">
          <a:xfrm flipH="1">
            <a:off x="2952471" y="1563548"/>
            <a:ext cx="2717545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9" name="Gerade Verbindung 118"/>
          <p:cNvCxnSpPr>
            <a:stCxn id="157" idx="2"/>
            <a:endCxn id="153" idx="0"/>
          </p:cNvCxnSpPr>
          <p:nvPr>
            <p:custDataLst>
              <p:tags r:id="rId36"/>
            </p:custDataLst>
          </p:nvPr>
        </p:nvCxnSpPr>
        <p:spPr bwMode="gray">
          <a:xfrm flipH="1">
            <a:off x="6120823" y="1563548"/>
            <a:ext cx="1745437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0" name="Gerade Verbindung 119"/>
          <p:cNvCxnSpPr>
            <a:stCxn id="157" idx="2"/>
            <a:endCxn id="183" idx="0"/>
          </p:cNvCxnSpPr>
          <p:nvPr>
            <p:custDataLst>
              <p:tags r:id="rId37"/>
            </p:custDataLst>
          </p:nvPr>
        </p:nvCxnSpPr>
        <p:spPr bwMode="gray">
          <a:xfrm flipH="1">
            <a:off x="5184719" y="1563548"/>
            <a:ext cx="2681541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6" name="Gerade Verbindung 125"/>
          <p:cNvCxnSpPr>
            <a:stCxn id="157" idx="2"/>
            <a:endCxn id="182" idx="0"/>
          </p:cNvCxnSpPr>
          <p:nvPr>
            <p:custDataLst>
              <p:tags r:id="rId38"/>
            </p:custDataLst>
          </p:nvPr>
        </p:nvCxnSpPr>
        <p:spPr bwMode="gray">
          <a:xfrm flipH="1">
            <a:off x="3888575" y="1563548"/>
            <a:ext cx="3977685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7" name="Gerade Verbindung 126"/>
          <p:cNvCxnSpPr>
            <a:stCxn id="157" idx="2"/>
            <a:endCxn id="150" idx="0"/>
          </p:cNvCxnSpPr>
          <p:nvPr>
            <p:custDataLst>
              <p:tags r:id="rId39"/>
            </p:custDataLst>
          </p:nvPr>
        </p:nvCxnSpPr>
        <p:spPr bwMode="gray">
          <a:xfrm flipH="1">
            <a:off x="2952471" y="1563548"/>
            <a:ext cx="4913789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0" name="Rectangle 28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2556471" y="2859870"/>
            <a:ext cx="792000" cy="79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r>
              <a:rPr lang="ru-RU" altLang="ja-JP" sz="1000" b="1" kern="0" smtClean="0">
                <a:latin typeface="+mj-lt"/>
              </a:rPr>
              <a:t>CM</a:t>
            </a:r>
            <a:endParaRPr lang="ru-RU" altLang="ja-JP" sz="1000" b="1" kern="0">
              <a:latin typeface="+mj-lt"/>
            </a:endParaRPr>
          </a:p>
        </p:txBody>
      </p:sp>
      <p:sp>
        <p:nvSpPr>
          <p:cNvPr id="151" name="Rectangle 28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3492575" y="2859870"/>
            <a:ext cx="792000" cy="79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r>
              <a:rPr lang="ru-RU" altLang="ja-JP" sz="1000" b="1" kern="0" smtClean="0">
                <a:latin typeface="+mj-lt"/>
              </a:rPr>
              <a:t>CM</a:t>
            </a:r>
            <a:endParaRPr lang="ru-RU" altLang="ja-JP" sz="1000" b="1" kern="0">
              <a:latin typeface="+mj-lt"/>
            </a:endParaRPr>
          </a:p>
        </p:txBody>
      </p:sp>
      <p:sp>
        <p:nvSpPr>
          <p:cNvPr id="152" name="Rectangle 28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4788719" y="2859870"/>
            <a:ext cx="792000" cy="79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r>
              <a:rPr lang="ru-RU" altLang="ja-JP" sz="1000" b="1" kern="0" smtClean="0">
                <a:latin typeface="+mj-lt"/>
              </a:rPr>
              <a:t>CM</a:t>
            </a:r>
            <a:endParaRPr lang="ru-RU" altLang="ja-JP" sz="1000" b="1" kern="0">
              <a:latin typeface="+mj-lt"/>
            </a:endParaRPr>
          </a:p>
        </p:txBody>
      </p:sp>
      <p:sp>
        <p:nvSpPr>
          <p:cNvPr id="153" name="Rectangle 28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5724823" y="2859870"/>
            <a:ext cx="792000" cy="79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r>
              <a:rPr lang="ru-RU" altLang="ja-JP" sz="1000" b="1" kern="0" smtClean="0">
                <a:latin typeface="+mj-lt"/>
              </a:rPr>
              <a:t>CM</a:t>
            </a:r>
            <a:endParaRPr lang="ru-RU" altLang="ja-JP" sz="1000" b="1" kern="0">
              <a:latin typeface="+mj-lt"/>
            </a:endParaRPr>
          </a:p>
        </p:txBody>
      </p:sp>
      <p:grpSp>
        <p:nvGrpSpPr>
          <p:cNvPr id="4" name="Gruppieren 3"/>
          <p:cNvGrpSpPr/>
          <p:nvPr>
            <p:custDataLst>
              <p:tags r:id="rId44"/>
            </p:custDataLst>
          </p:nvPr>
        </p:nvGrpSpPr>
        <p:grpSpPr bwMode="gray">
          <a:xfrm rot="5400000">
            <a:off x="3095868" y="3111866"/>
            <a:ext cx="360000" cy="288008"/>
            <a:chOff x="4319960" y="1995686"/>
            <a:chExt cx="360000" cy="288008"/>
          </a:xfrm>
        </p:grpSpPr>
        <p:sp>
          <p:nvSpPr>
            <p:cNvPr id="162" name="Rectangle 24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gray">
            <a:xfrm>
              <a:off x="4391968" y="1995694"/>
              <a:ext cx="72000" cy="72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/>
            <a:lstStyle>
              <a:lvl1pPr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A30B1A"/>
                </a:buClr>
                <a:buFont typeface="Wingdings" pitchFamily="2" charset="2"/>
                <a:buChar char="n"/>
                <a:defRPr kumimoji="1" sz="24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1pPr>
              <a:lvl2pPr marL="742950" indent="-285750"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87867E"/>
                </a:buClr>
                <a:buFont typeface="Wingdings" pitchFamily="2" charset="2"/>
                <a:buChar char="n"/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2pPr>
              <a:lvl3pPr marL="1143000" indent="-228600"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87867E"/>
                </a:buClr>
                <a:buSzPct val="100000"/>
                <a:buChar char="•"/>
                <a:defRPr kumimoji="1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3pPr>
              <a:lvl4pPr marL="1600200" indent="-228600"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87867E"/>
                </a:buClr>
                <a:buSzPct val="100000"/>
                <a:buChar char="•"/>
                <a:defRPr kumimoji="1" sz="16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4pPr>
              <a:lvl5pPr marL="2057400" indent="-228600" algn="l" eaLnBrk="0" fontAlgn="base" hangingPunct="0"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altLang="ja-JP" sz="80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63" name="Rectangle 2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gray">
            <a:xfrm>
              <a:off x="4535984" y="1995686"/>
              <a:ext cx="72000" cy="72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/>
            <a:lstStyle>
              <a:lvl1pPr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A30B1A"/>
                </a:buClr>
                <a:buFont typeface="Wingdings" pitchFamily="2" charset="2"/>
                <a:buChar char="n"/>
                <a:defRPr kumimoji="1" sz="24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1pPr>
              <a:lvl2pPr marL="742950" indent="-285750"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87867E"/>
                </a:buClr>
                <a:buFont typeface="Wingdings" pitchFamily="2" charset="2"/>
                <a:buChar char="n"/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2pPr>
              <a:lvl3pPr marL="1143000" indent="-228600"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87867E"/>
                </a:buClr>
                <a:buSzPct val="100000"/>
                <a:buChar char="•"/>
                <a:defRPr kumimoji="1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3pPr>
              <a:lvl4pPr marL="1600200" indent="-228600"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87867E"/>
                </a:buClr>
                <a:buSzPct val="100000"/>
                <a:buChar char="•"/>
                <a:defRPr kumimoji="1" sz="16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4pPr>
              <a:lvl5pPr marL="2057400" indent="-228600" algn="l" eaLnBrk="0" fontAlgn="base" hangingPunct="0"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altLang="ja-JP" sz="80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64" name="Rectangle 22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gray">
            <a:xfrm>
              <a:off x="4319960" y="2067694"/>
              <a:ext cx="360000" cy="2160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>
                <a:spcBef>
                  <a:spcPts val="400"/>
                </a:spcBef>
                <a:buClr>
                  <a:schemeClr val="accent2"/>
                </a:buClr>
              </a:pPr>
              <a:r>
                <a:rPr lang="ru-RU" altLang="ja-JP" sz="800" smtClean="0">
                  <a:solidFill>
                    <a:schemeClr val="tx1"/>
                  </a:solidFill>
                  <a:latin typeface="+mj-lt"/>
                </a:rPr>
                <a:t>CA</a:t>
              </a:r>
              <a:endParaRPr lang="ru-RU" altLang="ja-JP" sz="80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69" name="Gruppieren 168"/>
          <p:cNvGrpSpPr/>
          <p:nvPr>
            <p:custDataLst>
              <p:tags r:id="rId45"/>
            </p:custDataLst>
          </p:nvPr>
        </p:nvGrpSpPr>
        <p:grpSpPr bwMode="gray">
          <a:xfrm rot="5400000">
            <a:off x="4031972" y="3111866"/>
            <a:ext cx="360000" cy="288008"/>
            <a:chOff x="4319960" y="1995686"/>
            <a:chExt cx="360000" cy="288008"/>
          </a:xfrm>
        </p:grpSpPr>
        <p:sp>
          <p:nvSpPr>
            <p:cNvPr id="170" name="Rectangle 2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gray">
            <a:xfrm>
              <a:off x="4391968" y="1995694"/>
              <a:ext cx="72000" cy="72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/>
            <a:lstStyle>
              <a:lvl1pPr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A30B1A"/>
                </a:buClr>
                <a:buFont typeface="Wingdings" pitchFamily="2" charset="2"/>
                <a:buChar char="n"/>
                <a:defRPr kumimoji="1" sz="24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1pPr>
              <a:lvl2pPr marL="742950" indent="-285750"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87867E"/>
                </a:buClr>
                <a:buFont typeface="Wingdings" pitchFamily="2" charset="2"/>
                <a:buChar char="n"/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2pPr>
              <a:lvl3pPr marL="1143000" indent="-228600"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87867E"/>
                </a:buClr>
                <a:buSzPct val="100000"/>
                <a:buChar char="•"/>
                <a:defRPr kumimoji="1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3pPr>
              <a:lvl4pPr marL="1600200" indent="-228600"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87867E"/>
                </a:buClr>
                <a:buSzPct val="100000"/>
                <a:buChar char="•"/>
                <a:defRPr kumimoji="1" sz="16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4pPr>
              <a:lvl5pPr marL="2057400" indent="-228600" algn="l" eaLnBrk="0" fontAlgn="base" hangingPunct="0"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altLang="ja-JP" sz="80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1" name="Rectangle 24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gray">
            <a:xfrm>
              <a:off x="4535984" y="1995686"/>
              <a:ext cx="72000" cy="72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/>
            <a:lstStyle>
              <a:lvl1pPr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A30B1A"/>
                </a:buClr>
                <a:buFont typeface="Wingdings" pitchFamily="2" charset="2"/>
                <a:buChar char="n"/>
                <a:defRPr kumimoji="1" sz="24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1pPr>
              <a:lvl2pPr marL="742950" indent="-285750"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87867E"/>
                </a:buClr>
                <a:buFont typeface="Wingdings" pitchFamily="2" charset="2"/>
                <a:buChar char="n"/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2pPr>
              <a:lvl3pPr marL="1143000" indent="-228600"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87867E"/>
                </a:buClr>
                <a:buSzPct val="100000"/>
                <a:buChar char="•"/>
                <a:defRPr kumimoji="1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3pPr>
              <a:lvl4pPr marL="1600200" indent="-228600"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87867E"/>
                </a:buClr>
                <a:buSzPct val="100000"/>
                <a:buChar char="•"/>
                <a:defRPr kumimoji="1" sz="16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4pPr>
              <a:lvl5pPr marL="2057400" indent="-228600" algn="l" eaLnBrk="0" fontAlgn="base" hangingPunct="0"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altLang="ja-JP" sz="80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2" name="Rectangle 2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gray">
            <a:xfrm>
              <a:off x="4319960" y="2067694"/>
              <a:ext cx="360000" cy="2160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>
                <a:spcBef>
                  <a:spcPts val="400"/>
                </a:spcBef>
                <a:buClr>
                  <a:schemeClr val="accent2"/>
                </a:buClr>
              </a:pPr>
              <a:r>
                <a:rPr lang="ru-RU" altLang="ja-JP" sz="800" smtClean="0">
                  <a:solidFill>
                    <a:schemeClr val="tx1"/>
                  </a:solidFill>
                  <a:latin typeface="+mj-lt"/>
                </a:rPr>
                <a:t>CA</a:t>
              </a:r>
              <a:endParaRPr lang="ru-RU" altLang="ja-JP" sz="80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73" name="Gruppieren 172"/>
          <p:cNvGrpSpPr/>
          <p:nvPr>
            <p:custDataLst>
              <p:tags r:id="rId46"/>
            </p:custDataLst>
          </p:nvPr>
        </p:nvGrpSpPr>
        <p:grpSpPr bwMode="gray">
          <a:xfrm rot="5400000">
            <a:off x="5328092" y="3111866"/>
            <a:ext cx="360000" cy="288008"/>
            <a:chOff x="4319960" y="1995686"/>
            <a:chExt cx="360000" cy="288008"/>
          </a:xfrm>
        </p:grpSpPr>
        <p:sp>
          <p:nvSpPr>
            <p:cNvPr id="174" name="Rectangle 2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4391968" y="1995694"/>
              <a:ext cx="72000" cy="72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/>
            <a:lstStyle>
              <a:lvl1pPr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A30B1A"/>
                </a:buClr>
                <a:buFont typeface="Wingdings" pitchFamily="2" charset="2"/>
                <a:buChar char="n"/>
                <a:defRPr kumimoji="1" sz="24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1pPr>
              <a:lvl2pPr marL="742950" indent="-285750"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87867E"/>
                </a:buClr>
                <a:buFont typeface="Wingdings" pitchFamily="2" charset="2"/>
                <a:buChar char="n"/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2pPr>
              <a:lvl3pPr marL="1143000" indent="-228600"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87867E"/>
                </a:buClr>
                <a:buSzPct val="100000"/>
                <a:buChar char="•"/>
                <a:defRPr kumimoji="1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3pPr>
              <a:lvl4pPr marL="1600200" indent="-228600"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87867E"/>
                </a:buClr>
                <a:buSzPct val="100000"/>
                <a:buChar char="•"/>
                <a:defRPr kumimoji="1" sz="16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4pPr>
              <a:lvl5pPr marL="2057400" indent="-228600" algn="l" eaLnBrk="0" fontAlgn="base" hangingPunct="0"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altLang="ja-JP" sz="80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>
              <a:off x="4535984" y="1995686"/>
              <a:ext cx="72000" cy="72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/>
            <a:lstStyle>
              <a:lvl1pPr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A30B1A"/>
                </a:buClr>
                <a:buFont typeface="Wingdings" pitchFamily="2" charset="2"/>
                <a:buChar char="n"/>
                <a:defRPr kumimoji="1" sz="24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1pPr>
              <a:lvl2pPr marL="742950" indent="-285750"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87867E"/>
                </a:buClr>
                <a:buFont typeface="Wingdings" pitchFamily="2" charset="2"/>
                <a:buChar char="n"/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2pPr>
              <a:lvl3pPr marL="1143000" indent="-228600"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87867E"/>
                </a:buClr>
                <a:buSzPct val="100000"/>
                <a:buChar char="•"/>
                <a:defRPr kumimoji="1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3pPr>
              <a:lvl4pPr marL="1600200" indent="-228600"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87867E"/>
                </a:buClr>
                <a:buSzPct val="100000"/>
                <a:buChar char="•"/>
                <a:defRPr kumimoji="1" sz="16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4pPr>
              <a:lvl5pPr marL="2057400" indent="-228600" algn="l" eaLnBrk="0" fontAlgn="base" hangingPunct="0"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altLang="ja-JP" sz="80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6" name="Rectangle 22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gray">
            <a:xfrm>
              <a:off x="4319960" y="2067694"/>
              <a:ext cx="360000" cy="2160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>
                <a:spcBef>
                  <a:spcPts val="400"/>
                </a:spcBef>
                <a:buClr>
                  <a:schemeClr val="accent2"/>
                </a:buClr>
              </a:pPr>
              <a:r>
                <a:rPr lang="ru-RU" altLang="ja-JP" sz="800" smtClean="0">
                  <a:solidFill>
                    <a:schemeClr val="tx1"/>
                  </a:solidFill>
                  <a:latin typeface="+mj-lt"/>
                </a:rPr>
                <a:t>CA</a:t>
              </a:r>
              <a:endParaRPr lang="ru-RU" altLang="ja-JP" sz="80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77" name="Gruppieren 176"/>
          <p:cNvGrpSpPr/>
          <p:nvPr>
            <p:custDataLst>
              <p:tags r:id="rId47"/>
            </p:custDataLst>
          </p:nvPr>
        </p:nvGrpSpPr>
        <p:grpSpPr bwMode="gray">
          <a:xfrm rot="5400000">
            <a:off x="6264196" y="3111866"/>
            <a:ext cx="360000" cy="288008"/>
            <a:chOff x="4319960" y="1995686"/>
            <a:chExt cx="360000" cy="288008"/>
          </a:xfrm>
        </p:grpSpPr>
        <p:sp>
          <p:nvSpPr>
            <p:cNvPr id="178" name="Rectangle 24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>
              <a:off x="4391968" y="1995694"/>
              <a:ext cx="72000" cy="72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/>
            <a:lstStyle>
              <a:lvl1pPr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A30B1A"/>
                </a:buClr>
                <a:buFont typeface="Wingdings" pitchFamily="2" charset="2"/>
                <a:buChar char="n"/>
                <a:defRPr kumimoji="1" sz="24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1pPr>
              <a:lvl2pPr marL="742950" indent="-285750"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87867E"/>
                </a:buClr>
                <a:buFont typeface="Wingdings" pitchFamily="2" charset="2"/>
                <a:buChar char="n"/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2pPr>
              <a:lvl3pPr marL="1143000" indent="-228600"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87867E"/>
                </a:buClr>
                <a:buSzPct val="100000"/>
                <a:buChar char="•"/>
                <a:defRPr kumimoji="1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3pPr>
              <a:lvl4pPr marL="1600200" indent="-228600"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87867E"/>
                </a:buClr>
                <a:buSzPct val="100000"/>
                <a:buChar char="•"/>
                <a:defRPr kumimoji="1" sz="16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4pPr>
              <a:lvl5pPr marL="2057400" indent="-228600" algn="l" eaLnBrk="0" fontAlgn="base" hangingPunct="0"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altLang="ja-JP" sz="80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9" name="Rectangle 24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>
              <a:off x="4535984" y="1995686"/>
              <a:ext cx="72000" cy="72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/>
            <a:lstStyle>
              <a:lvl1pPr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A30B1A"/>
                </a:buClr>
                <a:buFont typeface="Wingdings" pitchFamily="2" charset="2"/>
                <a:buChar char="n"/>
                <a:defRPr kumimoji="1" sz="24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1pPr>
              <a:lvl2pPr marL="742950" indent="-285750"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87867E"/>
                </a:buClr>
                <a:buFont typeface="Wingdings" pitchFamily="2" charset="2"/>
                <a:buChar char="n"/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2pPr>
              <a:lvl3pPr marL="1143000" indent="-228600"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87867E"/>
                </a:buClr>
                <a:buSzPct val="100000"/>
                <a:buChar char="•"/>
                <a:defRPr kumimoji="1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3pPr>
              <a:lvl4pPr marL="1600200" indent="-228600" algn="l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87867E"/>
                </a:buClr>
                <a:buSzPct val="100000"/>
                <a:buChar char="•"/>
                <a:defRPr kumimoji="1" sz="16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4pPr>
              <a:lvl5pPr marL="2057400" indent="-228600" algn="l" eaLnBrk="0" fontAlgn="base" hangingPunct="0"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Blip>
                  <a:blip r:embed="rId77"/>
                </a:buBlip>
                <a:defRPr kumimoji="1" sz="20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altLang="ja-JP" sz="80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0" name="Rectangle 2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>
              <a:off x="4319960" y="2067694"/>
              <a:ext cx="360000" cy="2160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>
                <a:spcBef>
                  <a:spcPts val="400"/>
                </a:spcBef>
                <a:buClr>
                  <a:schemeClr val="accent2"/>
                </a:buClr>
              </a:pPr>
              <a:r>
                <a:rPr lang="ru-RU" altLang="ja-JP" sz="800" smtClean="0">
                  <a:solidFill>
                    <a:schemeClr val="tx1"/>
                  </a:solidFill>
                  <a:latin typeface="+mj-lt"/>
                </a:rPr>
                <a:t>CA</a:t>
              </a:r>
              <a:endParaRPr lang="ru-RU" altLang="ja-JP" sz="8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81" name="Rectangle 28"/>
          <p:cNvSpPr>
            <a:spLocks noChangeArrowheads="1"/>
          </p:cNvSpPr>
          <p:nvPr>
            <p:custDataLst>
              <p:tags r:id="rId48"/>
            </p:custDataLst>
          </p:nvPr>
        </p:nvSpPr>
        <p:spPr bwMode="gray">
          <a:xfrm>
            <a:off x="2556471" y="2859870"/>
            <a:ext cx="792000" cy="79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endParaRPr lang="ru-RU" altLang="ja-JP" sz="1000" b="1" kern="0">
              <a:latin typeface="+mj-lt"/>
            </a:endParaRPr>
          </a:p>
        </p:txBody>
      </p:sp>
      <p:sp>
        <p:nvSpPr>
          <p:cNvPr id="182" name="Rectangle 28"/>
          <p:cNvSpPr>
            <a:spLocks noChangeArrowheads="1"/>
          </p:cNvSpPr>
          <p:nvPr>
            <p:custDataLst>
              <p:tags r:id="rId49"/>
            </p:custDataLst>
          </p:nvPr>
        </p:nvSpPr>
        <p:spPr bwMode="gray">
          <a:xfrm>
            <a:off x="3492575" y="2859870"/>
            <a:ext cx="792000" cy="79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endParaRPr lang="ru-RU" altLang="ja-JP" sz="1000" b="1" kern="0">
              <a:latin typeface="+mj-lt"/>
            </a:endParaRPr>
          </a:p>
        </p:txBody>
      </p:sp>
      <p:sp>
        <p:nvSpPr>
          <p:cNvPr id="183" name="Rectangle 28"/>
          <p:cNvSpPr>
            <a:spLocks noChangeArrowheads="1"/>
          </p:cNvSpPr>
          <p:nvPr>
            <p:custDataLst>
              <p:tags r:id="rId50"/>
            </p:custDataLst>
          </p:nvPr>
        </p:nvSpPr>
        <p:spPr bwMode="gray">
          <a:xfrm>
            <a:off x="4788719" y="2859870"/>
            <a:ext cx="792000" cy="79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endParaRPr lang="ru-RU" altLang="ja-JP" sz="1000" b="1" kern="0">
              <a:latin typeface="+mj-lt"/>
            </a:endParaRPr>
          </a:p>
        </p:txBody>
      </p:sp>
      <p:sp>
        <p:nvSpPr>
          <p:cNvPr id="184" name="Rectangle 28"/>
          <p:cNvSpPr>
            <a:spLocks noChangeArrowheads="1"/>
          </p:cNvSpPr>
          <p:nvPr>
            <p:custDataLst>
              <p:tags r:id="rId51"/>
            </p:custDataLst>
          </p:nvPr>
        </p:nvSpPr>
        <p:spPr bwMode="gray">
          <a:xfrm>
            <a:off x="5724823" y="2859870"/>
            <a:ext cx="792000" cy="79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endParaRPr lang="ru-RU" altLang="ja-JP" sz="1000" b="1" kern="0">
              <a:latin typeface="+mj-lt"/>
            </a:endParaRPr>
          </a:p>
        </p:txBody>
      </p:sp>
      <p:sp>
        <p:nvSpPr>
          <p:cNvPr id="141" name="Rectangle 28"/>
          <p:cNvSpPr>
            <a:spLocks noChangeArrowheads="1"/>
          </p:cNvSpPr>
          <p:nvPr>
            <p:custDataLst>
              <p:tags r:id="rId52"/>
            </p:custDataLst>
          </p:nvPr>
        </p:nvSpPr>
        <p:spPr bwMode="gray">
          <a:xfrm>
            <a:off x="3492391" y="3867894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r>
              <a:rPr lang="ru-RU" altLang="ja-JP" sz="1000" b="1" kern="0" smtClean="0">
                <a:latin typeface="+mj-lt"/>
              </a:rPr>
              <a:t>DE</a:t>
            </a:r>
            <a:endParaRPr lang="ru-RU" altLang="ja-JP" sz="1000" b="1" kern="0">
              <a:latin typeface="+mj-lt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89" y="2108329"/>
            <a:ext cx="1272415" cy="229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73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10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" y="1563548"/>
            <a:ext cx="8938955" cy="259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79494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think-cell Folie" r:id="rId103" imgW="360" imgH="360" progId="">
                  <p:embed/>
                </p:oleObj>
              </mc:Choice>
              <mc:Fallback>
                <p:oleObj name="think-cell Folie" r:id="rId10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Rechteck 106"/>
          <p:cNvSpPr/>
          <p:nvPr>
            <p:custDataLst>
              <p:tags r:id="rId3"/>
            </p:custDataLst>
          </p:nvPr>
        </p:nvSpPr>
        <p:spPr bwMode="gray">
          <a:xfrm>
            <a:off x="251520" y="2643878"/>
            <a:ext cx="1944000" cy="108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/>
          <a:lstStyle/>
          <a:p>
            <a:r>
              <a:rPr lang="ru-RU" sz="1000" b="1" smtClean="0">
                <a:solidFill>
                  <a:schemeClr val="tx1"/>
                </a:solidFill>
                <a:latin typeface="+mj-lt"/>
              </a:rPr>
              <a:t>CE 1</a:t>
            </a:r>
            <a:endParaRPr lang="ru-RU" sz="1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7" name="Rechteck 136"/>
          <p:cNvSpPr/>
          <p:nvPr>
            <p:custDataLst>
              <p:tags r:id="rId4"/>
            </p:custDataLst>
          </p:nvPr>
        </p:nvSpPr>
        <p:spPr bwMode="gray">
          <a:xfrm>
            <a:off x="2483768" y="2643878"/>
            <a:ext cx="1944000" cy="108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/>
          <a:lstStyle/>
          <a:p>
            <a:r>
              <a:rPr lang="ru-RU" sz="1000" b="1" smtClean="0">
                <a:solidFill>
                  <a:schemeClr val="tx1"/>
                </a:solidFill>
                <a:latin typeface="+mj-lt"/>
              </a:rPr>
              <a:t>CE 2</a:t>
            </a:r>
            <a:endParaRPr lang="ru-RU" sz="1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9" name="Rechteck 158"/>
          <p:cNvSpPr/>
          <p:nvPr>
            <p:custDataLst>
              <p:tags r:id="rId5"/>
            </p:custDataLst>
          </p:nvPr>
        </p:nvSpPr>
        <p:spPr bwMode="gray">
          <a:xfrm>
            <a:off x="4716016" y="2643878"/>
            <a:ext cx="1944000" cy="108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/>
          <a:lstStyle/>
          <a:p>
            <a:pPr algn="r"/>
            <a:r>
              <a:rPr lang="ru-RU" sz="1000" b="1" smtClean="0">
                <a:solidFill>
                  <a:schemeClr val="tx1"/>
                </a:solidFill>
                <a:latin typeface="+mj-lt"/>
              </a:rPr>
              <a:t>CE 11</a:t>
            </a:r>
            <a:endParaRPr lang="ru-RU" sz="1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1" name="Rechteck 180"/>
          <p:cNvSpPr/>
          <p:nvPr>
            <p:custDataLst>
              <p:tags r:id="rId6"/>
            </p:custDataLst>
          </p:nvPr>
        </p:nvSpPr>
        <p:spPr bwMode="gray">
          <a:xfrm>
            <a:off x="6948264" y="2643878"/>
            <a:ext cx="1944000" cy="108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/>
          <a:lstStyle/>
          <a:p>
            <a:pPr algn="r"/>
            <a:r>
              <a:rPr lang="ru-RU" sz="1000" b="1" smtClean="0">
                <a:solidFill>
                  <a:schemeClr val="tx1"/>
                </a:solidFill>
                <a:latin typeface="+mj-lt"/>
              </a:rPr>
              <a:t>CE 12</a:t>
            </a:r>
            <a:endParaRPr lang="ru-RU" sz="1000" b="1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20" name="Gruppieren 219"/>
          <p:cNvGrpSpPr/>
          <p:nvPr>
            <p:custDataLst>
              <p:tags r:id="rId7"/>
            </p:custDataLst>
          </p:nvPr>
        </p:nvGrpSpPr>
        <p:grpSpPr bwMode="gray">
          <a:xfrm>
            <a:off x="5183341" y="3651870"/>
            <a:ext cx="936831" cy="216024"/>
            <a:chOff x="2951820" y="3651870"/>
            <a:chExt cx="936831" cy="216024"/>
          </a:xfrm>
        </p:grpSpPr>
        <p:cxnSp>
          <p:nvCxnSpPr>
            <p:cNvPr id="221" name="Gerade Verbindung 220"/>
            <p:cNvCxnSpPr/>
            <p:nvPr>
              <p:custDataLst>
                <p:tags r:id="rId95"/>
              </p:custDataLst>
            </p:nvPr>
          </p:nvCxnSpPr>
          <p:spPr bwMode="gray">
            <a:xfrm flipH="1">
              <a:off x="2952395" y="3651870"/>
              <a:ext cx="152" cy="21600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outerShdw blurRad="12700" dist="12700" dir="2100000" algn="tl" rotWithShape="0">
                <a:schemeClr val="bg1"/>
              </a:outerShdw>
            </a:effectLst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 Verbindung 221"/>
            <p:cNvCxnSpPr/>
            <p:nvPr>
              <p:custDataLst>
                <p:tags r:id="rId96"/>
              </p:custDataLst>
            </p:nvPr>
          </p:nvCxnSpPr>
          <p:spPr bwMode="gray">
            <a:xfrm>
              <a:off x="2952471" y="3651870"/>
              <a:ext cx="936028" cy="216024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outerShdw blurRad="12700" dist="12700" dir="2100000" algn="tl" rotWithShape="0">
                <a:schemeClr val="bg1"/>
              </a:outerShdw>
            </a:effectLst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Gerade Verbindung 222"/>
            <p:cNvCxnSpPr/>
            <p:nvPr>
              <p:custDataLst>
                <p:tags r:id="rId97"/>
              </p:custDataLst>
            </p:nvPr>
          </p:nvCxnSpPr>
          <p:spPr bwMode="gray">
            <a:xfrm flipH="1">
              <a:off x="3888499" y="3651870"/>
              <a:ext cx="152" cy="21600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outerShdw blurRad="12700" dist="12700" dir="2100000" algn="tl" rotWithShape="0">
                <a:schemeClr val="bg1"/>
              </a:outerShdw>
            </a:effectLst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Gerade Verbindung 223"/>
            <p:cNvCxnSpPr/>
            <p:nvPr>
              <p:custDataLst>
                <p:tags r:id="rId98"/>
              </p:custDataLst>
            </p:nvPr>
          </p:nvCxnSpPr>
          <p:spPr bwMode="gray">
            <a:xfrm flipH="1">
              <a:off x="2951820" y="3651870"/>
              <a:ext cx="936028" cy="216024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outerShdw blurRad="12700" dist="12700" dir="2100000" algn="tl" rotWithShape="0">
                <a:schemeClr val="bg1"/>
              </a:outerShdw>
            </a:effectLst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Gruppieren 224"/>
          <p:cNvGrpSpPr/>
          <p:nvPr>
            <p:custDataLst>
              <p:tags r:id="rId8"/>
            </p:custDataLst>
          </p:nvPr>
        </p:nvGrpSpPr>
        <p:grpSpPr bwMode="gray">
          <a:xfrm>
            <a:off x="2951820" y="3651870"/>
            <a:ext cx="936831" cy="216024"/>
            <a:chOff x="2951820" y="3651870"/>
            <a:chExt cx="936831" cy="216024"/>
          </a:xfrm>
        </p:grpSpPr>
        <p:cxnSp>
          <p:nvCxnSpPr>
            <p:cNvPr id="226" name="Gerade Verbindung 225"/>
            <p:cNvCxnSpPr/>
            <p:nvPr>
              <p:custDataLst>
                <p:tags r:id="rId91"/>
              </p:custDataLst>
            </p:nvPr>
          </p:nvCxnSpPr>
          <p:spPr bwMode="gray">
            <a:xfrm flipH="1">
              <a:off x="2952395" y="3651870"/>
              <a:ext cx="152" cy="21600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outerShdw blurRad="12700" dist="12700" dir="2100000" algn="tl" rotWithShape="0">
                <a:schemeClr val="bg1"/>
              </a:outerShdw>
            </a:effectLst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Gerade Verbindung 226"/>
            <p:cNvCxnSpPr/>
            <p:nvPr>
              <p:custDataLst>
                <p:tags r:id="rId92"/>
              </p:custDataLst>
            </p:nvPr>
          </p:nvCxnSpPr>
          <p:spPr bwMode="gray">
            <a:xfrm>
              <a:off x="2952471" y="3651870"/>
              <a:ext cx="936028" cy="216024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outerShdw blurRad="12700" dist="12700" dir="2100000" algn="tl" rotWithShape="0">
                <a:schemeClr val="bg1"/>
              </a:outerShdw>
            </a:effectLst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Gerade Verbindung 227"/>
            <p:cNvCxnSpPr/>
            <p:nvPr>
              <p:custDataLst>
                <p:tags r:id="rId93"/>
              </p:custDataLst>
            </p:nvPr>
          </p:nvCxnSpPr>
          <p:spPr bwMode="gray">
            <a:xfrm flipH="1">
              <a:off x="3888499" y="3651870"/>
              <a:ext cx="152" cy="21600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outerShdw blurRad="12700" dist="12700" dir="2100000" algn="tl" rotWithShape="0">
                <a:schemeClr val="bg1"/>
              </a:outerShdw>
            </a:effectLst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Gerade Verbindung 228"/>
            <p:cNvCxnSpPr/>
            <p:nvPr>
              <p:custDataLst>
                <p:tags r:id="rId94"/>
              </p:custDataLst>
            </p:nvPr>
          </p:nvCxnSpPr>
          <p:spPr bwMode="gray">
            <a:xfrm flipH="1">
              <a:off x="2951820" y="3651870"/>
              <a:ext cx="936028" cy="216024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outerShdw blurRad="12700" dist="12700" dir="2100000" algn="tl" rotWithShape="0">
                <a:schemeClr val="bg1"/>
              </a:outerShdw>
            </a:effectLst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Gruppieren 229"/>
          <p:cNvGrpSpPr/>
          <p:nvPr>
            <p:custDataLst>
              <p:tags r:id="rId9"/>
            </p:custDataLst>
          </p:nvPr>
        </p:nvGrpSpPr>
        <p:grpSpPr bwMode="gray">
          <a:xfrm>
            <a:off x="718845" y="3651870"/>
            <a:ext cx="936831" cy="216024"/>
            <a:chOff x="2951820" y="3651870"/>
            <a:chExt cx="936831" cy="216024"/>
          </a:xfrm>
        </p:grpSpPr>
        <p:cxnSp>
          <p:nvCxnSpPr>
            <p:cNvPr id="231" name="Gerade Verbindung 230"/>
            <p:cNvCxnSpPr/>
            <p:nvPr>
              <p:custDataLst>
                <p:tags r:id="rId87"/>
              </p:custDataLst>
            </p:nvPr>
          </p:nvCxnSpPr>
          <p:spPr bwMode="gray">
            <a:xfrm flipH="1">
              <a:off x="2952395" y="3651870"/>
              <a:ext cx="152" cy="21600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outerShdw blurRad="12700" dist="12700" dir="2100000" algn="tl" rotWithShape="0">
                <a:schemeClr val="bg1"/>
              </a:outerShdw>
            </a:effectLst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Gerade Verbindung 231"/>
            <p:cNvCxnSpPr/>
            <p:nvPr>
              <p:custDataLst>
                <p:tags r:id="rId88"/>
              </p:custDataLst>
            </p:nvPr>
          </p:nvCxnSpPr>
          <p:spPr bwMode="gray">
            <a:xfrm>
              <a:off x="2952471" y="3651870"/>
              <a:ext cx="936028" cy="216024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outerShdw blurRad="12700" dist="12700" dir="2100000" algn="tl" rotWithShape="0">
                <a:schemeClr val="bg1"/>
              </a:outerShdw>
            </a:effectLst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Gerade Verbindung 232"/>
            <p:cNvCxnSpPr/>
            <p:nvPr>
              <p:custDataLst>
                <p:tags r:id="rId89"/>
              </p:custDataLst>
            </p:nvPr>
          </p:nvCxnSpPr>
          <p:spPr bwMode="gray">
            <a:xfrm flipH="1">
              <a:off x="3888499" y="3651870"/>
              <a:ext cx="152" cy="21600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outerShdw blurRad="12700" dist="12700" dir="2100000" algn="tl" rotWithShape="0">
                <a:schemeClr val="bg1"/>
              </a:outerShdw>
            </a:effectLst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Gerade Verbindung 233"/>
            <p:cNvCxnSpPr/>
            <p:nvPr>
              <p:custDataLst>
                <p:tags r:id="rId90"/>
              </p:custDataLst>
            </p:nvPr>
          </p:nvCxnSpPr>
          <p:spPr bwMode="gray">
            <a:xfrm flipH="1">
              <a:off x="2951820" y="3651870"/>
              <a:ext cx="936028" cy="216024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outerShdw blurRad="12700" dist="12700" dir="2100000" algn="tl" rotWithShape="0">
                <a:schemeClr val="bg1"/>
              </a:outerShdw>
            </a:effectLst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uppieren 234"/>
          <p:cNvGrpSpPr/>
          <p:nvPr>
            <p:custDataLst>
              <p:tags r:id="rId10"/>
            </p:custDataLst>
          </p:nvPr>
        </p:nvGrpSpPr>
        <p:grpSpPr bwMode="gray">
          <a:xfrm>
            <a:off x="7416316" y="3651870"/>
            <a:ext cx="936831" cy="216024"/>
            <a:chOff x="2951820" y="3651870"/>
            <a:chExt cx="936831" cy="216024"/>
          </a:xfrm>
        </p:grpSpPr>
        <p:cxnSp>
          <p:nvCxnSpPr>
            <p:cNvPr id="236" name="Gerade Verbindung 235"/>
            <p:cNvCxnSpPr/>
            <p:nvPr>
              <p:custDataLst>
                <p:tags r:id="rId83"/>
              </p:custDataLst>
            </p:nvPr>
          </p:nvCxnSpPr>
          <p:spPr bwMode="gray">
            <a:xfrm flipH="1">
              <a:off x="2952395" y="3651870"/>
              <a:ext cx="152" cy="21600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outerShdw blurRad="12700" dist="12700" dir="2100000" algn="tl" rotWithShape="0">
                <a:schemeClr val="bg1"/>
              </a:outerShdw>
            </a:effectLst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Gerade Verbindung 236"/>
            <p:cNvCxnSpPr/>
            <p:nvPr>
              <p:custDataLst>
                <p:tags r:id="rId84"/>
              </p:custDataLst>
            </p:nvPr>
          </p:nvCxnSpPr>
          <p:spPr bwMode="gray">
            <a:xfrm>
              <a:off x="2952471" y="3651870"/>
              <a:ext cx="936028" cy="216024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outerShdw blurRad="12700" dist="12700" dir="2100000" algn="tl" rotWithShape="0">
                <a:schemeClr val="bg1"/>
              </a:outerShdw>
            </a:effectLst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Gerade Verbindung 237"/>
            <p:cNvCxnSpPr/>
            <p:nvPr>
              <p:custDataLst>
                <p:tags r:id="rId85"/>
              </p:custDataLst>
            </p:nvPr>
          </p:nvCxnSpPr>
          <p:spPr bwMode="gray">
            <a:xfrm flipH="1">
              <a:off x="3888499" y="3651870"/>
              <a:ext cx="152" cy="21600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outerShdw blurRad="12700" dist="12700" dir="2100000" algn="tl" rotWithShape="0">
                <a:schemeClr val="bg1"/>
              </a:outerShdw>
            </a:effectLst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Gerade Verbindung 238"/>
            <p:cNvCxnSpPr/>
            <p:nvPr>
              <p:custDataLst>
                <p:tags r:id="rId86"/>
              </p:custDataLst>
            </p:nvPr>
          </p:nvCxnSpPr>
          <p:spPr bwMode="gray">
            <a:xfrm flipH="1">
              <a:off x="2951820" y="3651870"/>
              <a:ext cx="936028" cy="216024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>
              <a:outerShdw blurRad="12700" dist="12700" dir="2100000" algn="tl" rotWithShape="0">
                <a:schemeClr val="bg1"/>
              </a:outerShdw>
            </a:effectLst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hteck 98"/>
          <p:cNvSpPr/>
          <p:nvPr>
            <p:custDataLst>
              <p:tags r:id="rId11"/>
            </p:custDataLst>
          </p:nvPr>
        </p:nvSpPr>
        <p:spPr bwMode="gray">
          <a:xfrm>
            <a:off x="252480" y="1059638"/>
            <a:ext cx="8640000" cy="57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6800" rIns="72000" bIns="46800" rtlCol="0" anchor="t" anchorCtr="0"/>
          <a:lstStyle/>
          <a:p>
            <a:r>
              <a:rPr lang="ru-RU" sz="1000" b="1" smtClean="0">
                <a:solidFill>
                  <a:schemeClr val="tx1"/>
                </a:solidFill>
              </a:rPr>
              <a:t>FE</a:t>
            </a:r>
            <a:endParaRPr lang="ru-RU" sz="1000" b="1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gray"/>
        <p:txBody>
          <a:bodyPr/>
          <a:lstStyle/>
          <a:p>
            <a:r>
              <a:rPr lang="ru-RU" smtClean="0"/>
              <a:t>DX8000 S3 — архитектура Quad Star</a:t>
            </a:r>
            <a:endParaRPr lang="ru-RU"/>
          </a:p>
        </p:txBody>
      </p:sp>
      <p:sp>
        <p:nvSpPr>
          <p:cNvPr id="97" name="Rechteck 96"/>
          <p:cNvSpPr/>
          <p:nvPr>
            <p:custDataLst>
              <p:tags r:id="rId13"/>
            </p:custDataLst>
          </p:nvPr>
        </p:nvSpPr>
        <p:spPr bwMode="gray">
          <a:xfrm>
            <a:off x="252480" y="4803775"/>
            <a:ext cx="8640000" cy="14430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 anchorCtr="0"/>
          <a:lstStyle/>
          <a:p>
            <a:r>
              <a:rPr lang="ru-RU" sz="800" b="1" smtClean="0">
                <a:solidFill>
                  <a:schemeClr val="tx1"/>
                </a:solidFill>
              </a:rPr>
              <a:t>FE: </a:t>
            </a:r>
            <a:r>
              <a:rPr lang="ru-RU" sz="800" smtClean="0">
                <a:solidFill>
                  <a:schemeClr val="tx1"/>
                </a:solidFill>
              </a:rPr>
              <a:t>внешний корпус | </a:t>
            </a:r>
            <a:r>
              <a:rPr lang="ru-RU" sz="800" b="1" smtClean="0">
                <a:solidFill>
                  <a:schemeClr val="tx1"/>
                </a:solidFill>
              </a:rPr>
              <a:t>FRT: </a:t>
            </a:r>
            <a:r>
              <a:rPr lang="ru-RU" sz="800" smtClean="0">
                <a:solidFill>
                  <a:schemeClr val="tx1"/>
                </a:solidFill>
              </a:rPr>
              <a:t>внешний маршрутизатор | </a:t>
            </a:r>
            <a:r>
              <a:rPr lang="ru-RU" sz="800" b="1" smtClean="0">
                <a:solidFill>
                  <a:schemeClr val="tx1"/>
                </a:solidFill>
              </a:rPr>
              <a:t>CE: </a:t>
            </a:r>
            <a:r>
              <a:rPr lang="ru-RU" sz="800" smtClean="0">
                <a:solidFill>
                  <a:schemeClr val="tx1"/>
                </a:solidFill>
              </a:rPr>
              <a:t>корпус контроллера | </a:t>
            </a:r>
            <a:r>
              <a:rPr lang="ru-RU" sz="800" b="1" smtClean="0">
                <a:solidFill>
                  <a:schemeClr val="tx1"/>
                </a:solidFill>
              </a:rPr>
              <a:t>CM: </a:t>
            </a:r>
            <a:r>
              <a:rPr lang="ru-RU" sz="800" smtClean="0">
                <a:solidFill>
                  <a:schemeClr val="tx1"/>
                </a:solidFill>
              </a:rPr>
              <a:t>модуль контроллера | </a:t>
            </a:r>
            <a:r>
              <a:rPr lang="ru-RU" sz="800" b="1" smtClean="0">
                <a:solidFill>
                  <a:schemeClr val="tx1"/>
                </a:solidFill>
              </a:rPr>
              <a:t>DE: </a:t>
            </a:r>
            <a:r>
              <a:rPr lang="ru-RU" sz="800" smtClean="0">
                <a:solidFill>
                  <a:schemeClr val="tx1"/>
                </a:solidFill>
              </a:rPr>
              <a:t>дисковая полка</a:t>
            </a:r>
            <a:endParaRPr lang="ru-RU" sz="800">
              <a:solidFill>
                <a:schemeClr val="tx1"/>
              </a:solidFill>
            </a:endParaRPr>
          </a:p>
        </p:txBody>
      </p:sp>
      <p:sp>
        <p:nvSpPr>
          <p:cNvPr id="105" name="Rechteck 104"/>
          <p:cNvSpPr/>
          <p:nvPr>
            <p:custDataLst>
              <p:tags r:id="rId14"/>
            </p:custDataLst>
          </p:nvPr>
        </p:nvSpPr>
        <p:spPr bwMode="gray">
          <a:xfrm>
            <a:off x="251520" y="4299974"/>
            <a:ext cx="8640000" cy="28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6800" rIns="72000" bIns="46800" rtlCol="0" anchor="ctr" anchorCtr="0"/>
          <a:lstStyle/>
          <a:p>
            <a:pPr algn="ctr"/>
            <a:r>
              <a:rPr lang="ru-RU" sz="1400" b="1" smtClean="0">
                <a:solidFill>
                  <a:schemeClr val="accent1"/>
                </a:solidFill>
              </a:rPr>
              <a:t>(Почти) полная картина</a:t>
            </a:r>
            <a:endParaRPr lang="ru-RU" sz="1400" b="1">
              <a:solidFill>
                <a:schemeClr val="accent1"/>
              </a:solidFill>
            </a:endParaRPr>
          </a:p>
        </p:txBody>
      </p:sp>
      <p:sp>
        <p:nvSpPr>
          <p:cNvPr id="108" name="Rectangle 28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467712" y="4011958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endParaRPr lang="ru-RU" altLang="ja-JP" sz="1000" b="1" kern="0">
              <a:latin typeface="+mj-lt"/>
            </a:endParaRPr>
          </a:p>
        </p:txBody>
      </p:sp>
      <p:sp>
        <p:nvSpPr>
          <p:cNvPr id="109" name="Rectangle 28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395536" y="3939902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endParaRPr lang="ru-RU" altLang="ja-JP" sz="1000" b="1" kern="0">
              <a:latin typeface="+mj-lt"/>
            </a:endParaRPr>
          </a:p>
        </p:txBody>
      </p:sp>
      <p:sp>
        <p:nvSpPr>
          <p:cNvPr id="110" name="Rectangle 28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323528" y="3867894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r>
              <a:rPr lang="ru-RU" altLang="ja-JP" sz="1000" b="1" kern="0" smtClean="0">
                <a:latin typeface="+mj-lt"/>
              </a:rPr>
              <a:t>DE</a:t>
            </a:r>
            <a:endParaRPr lang="ru-RU" altLang="ja-JP" sz="1000" b="1" kern="0">
              <a:latin typeface="+mj-lt"/>
            </a:endParaRPr>
          </a:p>
        </p:txBody>
      </p:sp>
      <p:sp>
        <p:nvSpPr>
          <p:cNvPr id="123" name="Rectangle 28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1403632" y="4011958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endParaRPr lang="ru-RU" altLang="ja-JP" sz="1000" b="1" kern="0">
              <a:latin typeface="+mj-lt"/>
            </a:endParaRPr>
          </a:p>
        </p:txBody>
      </p:sp>
      <p:sp>
        <p:nvSpPr>
          <p:cNvPr id="124" name="Rectangle 28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331456" y="3939902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endParaRPr lang="ru-RU" altLang="ja-JP" sz="1000" b="1" kern="0">
              <a:latin typeface="+mj-lt"/>
            </a:endParaRPr>
          </a:p>
        </p:txBody>
      </p:sp>
      <p:sp>
        <p:nvSpPr>
          <p:cNvPr id="125" name="Rectangle 28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1259448" y="3867894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r>
              <a:rPr lang="ru-RU" altLang="ja-JP" sz="1000" b="1" kern="0" smtClean="0">
                <a:latin typeface="+mj-lt"/>
              </a:rPr>
              <a:t>DE</a:t>
            </a:r>
            <a:endParaRPr lang="ru-RU" altLang="ja-JP" sz="1000" b="1" kern="0">
              <a:latin typeface="+mj-lt"/>
            </a:endParaRPr>
          </a:p>
        </p:txBody>
      </p:sp>
      <p:sp>
        <p:nvSpPr>
          <p:cNvPr id="139" name="Rectangle 28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700655" y="4011958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endParaRPr lang="ru-RU" altLang="ja-JP" sz="1000" b="1" kern="0">
              <a:latin typeface="+mj-lt"/>
            </a:endParaRPr>
          </a:p>
        </p:txBody>
      </p:sp>
      <p:sp>
        <p:nvSpPr>
          <p:cNvPr id="140" name="Rectangle 28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2628479" y="3939902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endParaRPr lang="ru-RU" altLang="ja-JP" sz="1000" b="1" kern="0">
              <a:latin typeface="+mj-lt"/>
            </a:endParaRPr>
          </a:p>
        </p:txBody>
      </p:sp>
      <p:sp>
        <p:nvSpPr>
          <p:cNvPr id="141" name="Rectangle 28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2556471" y="3867894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r>
              <a:rPr lang="ru-RU" altLang="ja-JP" sz="1000" b="1" kern="0" smtClean="0">
                <a:latin typeface="+mj-lt"/>
              </a:rPr>
              <a:t>DE</a:t>
            </a:r>
            <a:endParaRPr lang="ru-RU" altLang="ja-JP" sz="1000" b="1" kern="0">
              <a:latin typeface="+mj-lt"/>
            </a:endParaRPr>
          </a:p>
        </p:txBody>
      </p:sp>
      <p:sp>
        <p:nvSpPr>
          <p:cNvPr id="145" name="Rectangle 28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3636575" y="4011958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endParaRPr lang="ru-RU" altLang="ja-JP" sz="1000" b="1" kern="0">
              <a:latin typeface="+mj-lt"/>
            </a:endParaRPr>
          </a:p>
        </p:txBody>
      </p:sp>
      <p:sp>
        <p:nvSpPr>
          <p:cNvPr id="146" name="Rectangle 28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3564399" y="3939902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endParaRPr lang="ru-RU" altLang="ja-JP" sz="1000" b="1" kern="0">
              <a:latin typeface="+mj-lt"/>
            </a:endParaRPr>
          </a:p>
        </p:txBody>
      </p:sp>
      <p:sp>
        <p:nvSpPr>
          <p:cNvPr id="147" name="Rectangle 28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3492391" y="3867894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r>
              <a:rPr lang="ru-RU" altLang="ja-JP" sz="1000" b="1" kern="0" smtClean="0">
                <a:latin typeface="+mj-lt"/>
              </a:rPr>
              <a:t>DE</a:t>
            </a:r>
            <a:endParaRPr lang="ru-RU" altLang="ja-JP" sz="1000" b="1" kern="0">
              <a:latin typeface="+mj-lt"/>
            </a:endParaRPr>
          </a:p>
        </p:txBody>
      </p:sp>
      <p:sp>
        <p:nvSpPr>
          <p:cNvPr id="161" name="Rectangle 28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4932903" y="4011958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endParaRPr lang="ru-RU" altLang="ja-JP" sz="1000" b="1" kern="0">
              <a:latin typeface="+mj-lt"/>
            </a:endParaRPr>
          </a:p>
        </p:txBody>
      </p:sp>
      <p:sp>
        <p:nvSpPr>
          <p:cNvPr id="162" name="Rectangle 28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4860727" y="3939902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endParaRPr lang="ru-RU" altLang="ja-JP" sz="1000" b="1" kern="0">
              <a:latin typeface="+mj-lt"/>
            </a:endParaRPr>
          </a:p>
        </p:txBody>
      </p:sp>
      <p:sp>
        <p:nvSpPr>
          <p:cNvPr id="163" name="Rectangle 28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4788719" y="3867894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r>
              <a:rPr lang="ru-RU" altLang="ja-JP" sz="1000" b="1" kern="0" smtClean="0">
                <a:latin typeface="+mj-lt"/>
              </a:rPr>
              <a:t>DE</a:t>
            </a:r>
            <a:endParaRPr lang="ru-RU" altLang="ja-JP" sz="1000" b="1" kern="0">
              <a:latin typeface="+mj-lt"/>
            </a:endParaRPr>
          </a:p>
        </p:txBody>
      </p:sp>
      <p:sp>
        <p:nvSpPr>
          <p:cNvPr id="167" name="Rectangle 28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5868823" y="4011958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endParaRPr lang="ru-RU" altLang="ja-JP" sz="1000" b="1" kern="0">
              <a:latin typeface="+mj-lt"/>
            </a:endParaRPr>
          </a:p>
        </p:txBody>
      </p:sp>
      <p:sp>
        <p:nvSpPr>
          <p:cNvPr id="168" name="Rectangle 28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5796647" y="3939902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endParaRPr lang="ru-RU" altLang="ja-JP" sz="1000" b="1" kern="0">
              <a:latin typeface="+mj-lt"/>
            </a:endParaRPr>
          </a:p>
        </p:txBody>
      </p:sp>
      <p:sp>
        <p:nvSpPr>
          <p:cNvPr id="169" name="Rectangle 28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5724639" y="3867894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r>
              <a:rPr lang="ru-RU" altLang="ja-JP" sz="1000" b="1" kern="0" smtClean="0">
                <a:latin typeface="+mj-lt"/>
              </a:rPr>
              <a:t>DE</a:t>
            </a:r>
            <a:endParaRPr lang="ru-RU" altLang="ja-JP" sz="1000" b="1" kern="0">
              <a:latin typeface="+mj-lt"/>
            </a:endParaRPr>
          </a:p>
        </p:txBody>
      </p:sp>
      <p:sp>
        <p:nvSpPr>
          <p:cNvPr id="183" name="Rectangle 28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7165151" y="4011958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endParaRPr lang="ru-RU" altLang="ja-JP" sz="1000" b="1" kern="0">
              <a:latin typeface="+mj-lt"/>
            </a:endParaRPr>
          </a:p>
        </p:txBody>
      </p:sp>
      <p:sp>
        <p:nvSpPr>
          <p:cNvPr id="184" name="Rectangle 28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7092975" y="3939902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endParaRPr lang="ru-RU" altLang="ja-JP" sz="1000" b="1" kern="0">
              <a:latin typeface="+mj-lt"/>
            </a:endParaRPr>
          </a:p>
        </p:txBody>
      </p:sp>
      <p:sp>
        <p:nvSpPr>
          <p:cNvPr id="185" name="Rectangle 28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7020967" y="3867894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r>
              <a:rPr lang="ru-RU" altLang="ja-JP" sz="1000" b="1" kern="0" smtClean="0">
                <a:latin typeface="+mj-lt"/>
              </a:rPr>
              <a:t>DE</a:t>
            </a:r>
            <a:endParaRPr lang="ru-RU" altLang="ja-JP" sz="1000" b="1" kern="0">
              <a:latin typeface="+mj-lt"/>
            </a:endParaRPr>
          </a:p>
        </p:txBody>
      </p:sp>
      <p:sp>
        <p:nvSpPr>
          <p:cNvPr id="189" name="Rectangle 28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8101071" y="4011958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endParaRPr lang="ru-RU" altLang="ja-JP" sz="1000" b="1" kern="0">
              <a:latin typeface="+mj-lt"/>
            </a:endParaRPr>
          </a:p>
        </p:txBody>
      </p:sp>
      <p:sp>
        <p:nvSpPr>
          <p:cNvPr id="190" name="Rectangle 28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8028895" y="3939902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endParaRPr lang="ru-RU" altLang="ja-JP" sz="1000" b="1" kern="0">
              <a:latin typeface="+mj-lt"/>
            </a:endParaRPr>
          </a:p>
        </p:txBody>
      </p:sp>
      <p:sp>
        <p:nvSpPr>
          <p:cNvPr id="191" name="Rectangle 28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7956887" y="3867894"/>
            <a:ext cx="720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pPr lvl="0">
              <a:defRPr/>
            </a:pPr>
            <a:r>
              <a:rPr lang="ru-RU" altLang="ja-JP" sz="1000" b="1" kern="0" smtClean="0">
                <a:latin typeface="+mj-lt"/>
              </a:rPr>
              <a:t>DE</a:t>
            </a:r>
            <a:endParaRPr lang="ru-RU" altLang="ja-JP" sz="1000" b="1" kern="0">
              <a:latin typeface="+mj-lt"/>
            </a:endParaRPr>
          </a:p>
        </p:txBody>
      </p:sp>
      <p:sp>
        <p:nvSpPr>
          <p:cNvPr id="259" name="Rechteck 258"/>
          <p:cNvSpPr/>
          <p:nvPr>
            <p:custDataLst>
              <p:tags r:id="rId39"/>
            </p:custDataLst>
          </p:nvPr>
        </p:nvSpPr>
        <p:spPr bwMode="gray">
          <a:xfrm>
            <a:off x="6912260" y="1275548"/>
            <a:ext cx="1908000" cy="28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kern="0" smtClean="0">
                <a:solidFill>
                  <a:schemeClr val="bg1"/>
                </a:solidFill>
              </a:rPr>
              <a:t>FRT</a:t>
            </a:r>
            <a:endParaRPr lang="ru-RU" sz="1000" b="1" kern="0">
              <a:solidFill>
                <a:schemeClr val="bg1"/>
              </a:solidFill>
            </a:endParaRPr>
          </a:p>
        </p:txBody>
      </p:sp>
      <p:sp>
        <p:nvSpPr>
          <p:cNvPr id="260" name="Rechteck 259"/>
          <p:cNvSpPr/>
          <p:nvPr/>
        </p:nvSpPr>
        <p:spPr bwMode="gray">
          <a:xfrm>
            <a:off x="323528" y="1275548"/>
            <a:ext cx="1908000" cy="28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kern="0" smtClean="0">
                <a:solidFill>
                  <a:schemeClr val="bg1"/>
                </a:solidFill>
              </a:rPr>
              <a:t>FRT</a:t>
            </a:r>
            <a:endParaRPr lang="ru-RU" sz="1000" b="1" kern="0">
              <a:solidFill>
                <a:schemeClr val="bg1"/>
              </a:solidFill>
            </a:endParaRPr>
          </a:p>
        </p:txBody>
      </p:sp>
      <p:sp>
        <p:nvSpPr>
          <p:cNvPr id="261" name="Rechteck 260"/>
          <p:cNvSpPr/>
          <p:nvPr>
            <p:custDataLst>
              <p:tags r:id="rId40"/>
            </p:custDataLst>
          </p:nvPr>
        </p:nvSpPr>
        <p:spPr bwMode="gray">
          <a:xfrm>
            <a:off x="2519772" y="1275548"/>
            <a:ext cx="1908000" cy="28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kern="0" smtClean="0">
                <a:solidFill>
                  <a:schemeClr val="bg1"/>
                </a:solidFill>
              </a:rPr>
              <a:t>FRT</a:t>
            </a:r>
            <a:endParaRPr lang="ru-RU" sz="1000" b="1" kern="0">
              <a:solidFill>
                <a:schemeClr val="bg1"/>
              </a:solidFill>
            </a:endParaRPr>
          </a:p>
        </p:txBody>
      </p:sp>
      <p:sp>
        <p:nvSpPr>
          <p:cNvPr id="262" name="Rechteck 261"/>
          <p:cNvSpPr/>
          <p:nvPr>
            <p:custDataLst>
              <p:tags r:id="rId41"/>
            </p:custDataLst>
          </p:nvPr>
        </p:nvSpPr>
        <p:spPr bwMode="gray">
          <a:xfrm>
            <a:off x="4716016" y="1275548"/>
            <a:ext cx="1908000" cy="28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kern="0" smtClean="0">
                <a:solidFill>
                  <a:schemeClr val="bg1"/>
                </a:solidFill>
              </a:rPr>
              <a:t>FRT</a:t>
            </a:r>
            <a:endParaRPr lang="ru-RU" sz="1000" b="1" kern="0">
              <a:solidFill>
                <a:schemeClr val="bg1"/>
              </a:solidFill>
            </a:endParaRPr>
          </a:p>
        </p:txBody>
      </p:sp>
      <p:cxnSp>
        <p:nvCxnSpPr>
          <p:cNvPr id="106" name="Gerade Verbindung 105"/>
          <p:cNvCxnSpPr>
            <a:stCxn id="260" idx="2"/>
            <a:endCxn id="111" idx="0"/>
          </p:cNvCxnSpPr>
          <p:nvPr>
            <p:custDataLst>
              <p:tags r:id="rId42"/>
            </p:custDataLst>
          </p:nvPr>
        </p:nvCxnSpPr>
        <p:spPr bwMode="gray">
          <a:xfrm flipH="1">
            <a:off x="719528" y="1563548"/>
            <a:ext cx="558000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2" name="Gerade Verbindung 111"/>
          <p:cNvCxnSpPr>
            <a:stCxn id="260" idx="2"/>
            <a:endCxn id="119" idx="0"/>
          </p:cNvCxnSpPr>
          <p:nvPr>
            <p:custDataLst>
              <p:tags r:id="rId43"/>
            </p:custDataLst>
          </p:nvPr>
        </p:nvCxnSpPr>
        <p:spPr bwMode="gray">
          <a:xfrm>
            <a:off x="1277528" y="1563548"/>
            <a:ext cx="378104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3" name="Gerade Verbindung 112"/>
          <p:cNvCxnSpPr>
            <a:stCxn id="260" idx="2"/>
            <a:endCxn id="142" idx="0"/>
          </p:cNvCxnSpPr>
          <p:nvPr>
            <p:custDataLst>
              <p:tags r:id="rId44"/>
            </p:custDataLst>
          </p:nvPr>
        </p:nvCxnSpPr>
        <p:spPr bwMode="gray">
          <a:xfrm>
            <a:off x="1277528" y="1563548"/>
            <a:ext cx="1674943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5" name="Gerade Verbindung 114"/>
          <p:cNvCxnSpPr>
            <a:stCxn id="260" idx="2"/>
            <a:endCxn id="143" idx="0"/>
          </p:cNvCxnSpPr>
          <p:nvPr>
            <p:custDataLst>
              <p:tags r:id="rId45"/>
            </p:custDataLst>
          </p:nvPr>
        </p:nvCxnSpPr>
        <p:spPr bwMode="gray">
          <a:xfrm>
            <a:off x="1277528" y="1563548"/>
            <a:ext cx="2611047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8" name="Gerade Verbindung 117"/>
          <p:cNvCxnSpPr>
            <a:stCxn id="260" idx="2"/>
            <a:endCxn id="164" idx="0"/>
          </p:cNvCxnSpPr>
          <p:nvPr>
            <p:custDataLst>
              <p:tags r:id="rId46"/>
            </p:custDataLst>
          </p:nvPr>
        </p:nvCxnSpPr>
        <p:spPr bwMode="gray">
          <a:xfrm>
            <a:off x="1277528" y="1563548"/>
            <a:ext cx="3907191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1" name="Gerade Verbindung 120"/>
          <p:cNvCxnSpPr>
            <a:stCxn id="260" idx="2"/>
            <a:endCxn id="165" idx="0"/>
          </p:cNvCxnSpPr>
          <p:nvPr>
            <p:custDataLst>
              <p:tags r:id="rId47"/>
            </p:custDataLst>
          </p:nvPr>
        </p:nvCxnSpPr>
        <p:spPr bwMode="gray">
          <a:xfrm>
            <a:off x="1277528" y="1563548"/>
            <a:ext cx="4843295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6" name="Gerade Verbindung 125"/>
          <p:cNvCxnSpPr>
            <a:stCxn id="260" idx="2"/>
            <a:endCxn id="186" idx="0"/>
          </p:cNvCxnSpPr>
          <p:nvPr>
            <p:custDataLst>
              <p:tags r:id="rId48"/>
            </p:custDataLst>
          </p:nvPr>
        </p:nvCxnSpPr>
        <p:spPr bwMode="gray">
          <a:xfrm>
            <a:off x="1277528" y="1563548"/>
            <a:ext cx="6139439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8" name="Gerade Verbindung 127"/>
          <p:cNvCxnSpPr>
            <a:stCxn id="260" idx="2"/>
            <a:endCxn id="187" idx="0"/>
          </p:cNvCxnSpPr>
          <p:nvPr>
            <p:custDataLst>
              <p:tags r:id="rId49"/>
            </p:custDataLst>
          </p:nvPr>
        </p:nvCxnSpPr>
        <p:spPr bwMode="gray">
          <a:xfrm>
            <a:off x="1277528" y="1563548"/>
            <a:ext cx="7075543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1" name="Gerade Verbindung 130"/>
          <p:cNvCxnSpPr>
            <a:stCxn id="261" idx="2"/>
            <a:endCxn id="111" idx="0"/>
          </p:cNvCxnSpPr>
          <p:nvPr>
            <p:custDataLst>
              <p:tags r:id="rId50"/>
            </p:custDataLst>
          </p:nvPr>
        </p:nvCxnSpPr>
        <p:spPr bwMode="gray">
          <a:xfrm flipH="1">
            <a:off x="719528" y="1563548"/>
            <a:ext cx="2754244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4" name="Gerade Verbindung 133"/>
          <p:cNvCxnSpPr>
            <a:stCxn id="261" idx="2"/>
            <a:endCxn id="119" idx="0"/>
          </p:cNvCxnSpPr>
          <p:nvPr>
            <p:custDataLst>
              <p:tags r:id="rId51"/>
            </p:custDataLst>
          </p:nvPr>
        </p:nvCxnSpPr>
        <p:spPr bwMode="gray">
          <a:xfrm flipH="1">
            <a:off x="1655632" y="1563548"/>
            <a:ext cx="1818140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8" name="Gerade Verbindung 137"/>
          <p:cNvCxnSpPr>
            <a:stCxn id="261" idx="2"/>
            <a:endCxn id="142" idx="0"/>
          </p:cNvCxnSpPr>
          <p:nvPr>
            <p:custDataLst>
              <p:tags r:id="rId52"/>
            </p:custDataLst>
          </p:nvPr>
        </p:nvCxnSpPr>
        <p:spPr bwMode="gray">
          <a:xfrm flipH="1">
            <a:off x="2952471" y="1563548"/>
            <a:ext cx="521301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4" name="Gerade Verbindung 143"/>
          <p:cNvCxnSpPr>
            <a:stCxn id="261" idx="2"/>
            <a:endCxn id="143" idx="0"/>
          </p:cNvCxnSpPr>
          <p:nvPr>
            <p:custDataLst>
              <p:tags r:id="rId53"/>
            </p:custDataLst>
          </p:nvPr>
        </p:nvCxnSpPr>
        <p:spPr bwMode="gray">
          <a:xfrm>
            <a:off x="3473772" y="1563548"/>
            <a:ext cx="414803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8" name="Gerade Verbindung 147"/>
          <p:cNvCxnSpPr>
            <a:stCxn id="261" idx="2"/>
            <a:endCxn id="164" idx="0"/>
          </p:cNvCxnSpPr>
          <p:nvPr>
            <p:custDataLst>
              <p:tags r:id="rId54"/>
            </p:custDataLst>
          </p:nvPr>
        </p:nvCxnSpPr>
        <p:spPr bwMode="gray">
          <a:xfrm>
            <a:off x="3473772" y="1563548"/>
            <a:ext cx="1710947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9" name="Gerade Verbindung 148"/>
          <p:cNvCxnSpPr>
            <a:stCxn id="261" idx="2"/>
            <a:endCxn id="165" idx="0"/>
          </p:cNvCxnSpPr>
          <p:nvPr>
            <p:custDataLst>
              <p:tags r:id="rId55"/>
            </p:custDataLst>
          </p:nvPr>
        </p:nvCxnSpPr>
        <p:spPr bwMode="gray">
          <a:xfrm>
            <a:off x="3473772" y="1563548"/>
            <a:ext cx="2647051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0" name="Gerade Verbindung 149"/>
          <p:cNvCxnSpPr>
            <a:stCxn id="261" idx="2"/>
            <a:endCxn id="186" idx="0"/>
          </p:cNvCxnSpPr>
          <p:nvPr>
            <p:custDataLst>
              <p:tags r:id="rId56"/>
            </p:custDataLst>
          </p:nvPr>
        </p:nvCxnSpPr>
        <p:spPr bwMode="gray">
          <a:xfrm>
            <a:off x="3473772" y="1563548"/>
            <a:ext cx="3943195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4" name="Gerade Verbindung 153"/>
          <p:cNvCxnSpPr>
            <a:stCxn id="261" idx="2"/>
            <a:endCxn id="187" idx="0"/>
          </p:cNvCxnSpPr>
          <p:nvPr>
            <p:custDataLst>
              <p:tags r:id="rId57"/>
            </p:custDataLst>
          </p:nvPr>
        </p:nvCxnSpPr>
        <p:spPr bwMode="gray">
          <a:xfrm>
            <a:off x="3473772" y="1563548"/>
            <a:ext cx="4879299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7" name="Gerade Verbindung 156"/>
          <p:cNvCxnSpPr>
            <a:stCxn id="262" idx="2"/>
            <a:endCxn id="111" idx="0"/>
          </p:cNvCxnSpPr>
          <p:nvPr>
            <p:custDataLst>
              <p:tags r:id="rId58"/>
            </p:custDataLst>
          </p:nvPr>
        </p:nvCxnSpPr>
        <p:spPr bwMode="gray">
          <a:xfrm flipH="1">
            <a:off x="719528" y="1563548"/>
            <a:ext cx="4950488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6" name="Gerade Verbindung 165"/>
          <p:cNvCxnSpPr>
            <a:stCxn id="262" idx="2"/>
            <a:endCxn id="119" idx="0"/>
          </p:cNvCxnSpPr>
          <p:nvPr>
            <p:custDataLst>
              <p:tags r:id="rId59"/>
            </p:custDataLst>
          </p:nvPr>
        </p:nvCxnSpPr>
        <p:spPr bwMode="gray">
          <a:xfrm flipH="1">
            <a:off x="1655632" y="1563548"/>
            <a:ext cx="4014384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0" name="Gerade Verbindung 169"/>
          <p:cNvCxnSpPr>
            <a:stCxn id="262" idx="2"/>
            <a:endCxn id="142" idx="0"/>
          </p:cNvCxnSpPr>
          <p:nvPr>
            <p:custDataLst>
              <p:tags r:id="rId60"/>
            </p:custDataLst>
          </p:nvPr>
        </p:nvCxnSpPr>
        <p:spPr bwMode="gray">
          <a:xfrm flipH="1">
            <a:off x="2952471" y="1563548"/>
            <a:ext cx="2717545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1" name="Gerade Verbindung 170"/>
          <p:cNvCxnSpPr>
            <a:stCxn id="262" idx="2"/>
            <a:endCxn id="143" idx="0"/>
          </p:cNvCxnSpPr>
          <p:nvPr>
            <p:custDataLst>
              <p:tags r:id="rId61"/>
            </p:custDataLst>
          </p:nvPr>
        </p:nvCxnSpPr>
        <p:spPr bwMode="gray">
          <a:xfrm flipH="1">
            <a:off x="3888575" y="1563548"/>
            <a:ext cx="1781441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2" name="Gerade Verbindung 171"/>
          <p:cNvCxnSpPr>
            <a:stCxn id="262" idx="2"/>
            <a:endCxn id="164" idx="0"/>
          </p:cNvCxnSpPr>
          <p:nvPr>
            <p:custDataLst>
              <p:tags r:id="rId62"/>
            </p:custDataLst>
          </p:nvPr>
        </p:nvCxnSpPr>
        <p:spPr bwMode="gray">
          <a:xfrm flipH="1">
            <a:off x="5184719" y="1563548"/>
            <a:ext cx="485297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3" name="Gerade Verbindung 172"/>
          <p:cNvCxnSpPr>
            <a:stCxn id="262" idx="2"/>
            <a:endCxn id="165" idx="0"/>
          </p:cNvCxnSpPr>
          <p:nvPr>
            <p:custDataLst>
              <p:tags r:id="rId63"/>
            </p:custDataLst>
          </p:nvPr>
        </p:nvCxnSpPr>
        <p:spPr bwMode="gray">
          <a:xfrm>
            <a:off x="5670016" y="1563548"/>
            <a:ext cx="450807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6" name="Gerade Verbindung 175"/>
          <p:cNvCxnSpPr>
            <a:stCxn id="262" idx="2"/>
            <a:endCxn id="186" idx="0"/>
          </p:cNvCxnSpPr>
          <p:nvPr>
            <p:custDataLst>
              <p:tags r:id="rId64"/>
            </p:custDataLst>
          </p:nvPr>
        </p:nvCxnSpPr>
        <p:spPr bwMode="gray">
          <a:xfrm>
            <a:off x="5670016" y="1563548"/>
            <a:ext cx="1746951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9" name="Gerade Verbindung 178"/>
          <p:cNvCxnSpPr>
            <a:stCxn id="262" idx="2"/>
            <a:endCxn id="187" idx="0"/>
          </p:cNvCxnSpPr>
          <p:nvPr>
            <p:custDataLst>
              <p:tags r:id="rId65"/>
            </p:custDataLst>
          </p:nvPr>
        </p:nvCxnSpPr>
        <p:spPr bwMode="gray">
          <a:xfrm>
            <a:off x="5670016" y="1563548"/>
            <a:ext cx="2683055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2" name="Gerade Verbindung 181"/>
          <p:cNvCxnSpPr>
            <a:stCxn id="259" idx="2"/>
            <a:endCxn id="111" idx="0"/>
          </p:cNvCxnSpPr>
          <p:nvPr>
            <p:custDataLst>
              <p:tags r:id="rId66"/>
            </p:custDataLst>
          </p:nvPr>
        </p:nvCxnSpPr>
        <p:spPr bwMode="gray">
          <a:xfrm flipH="1">
            <a:off x="719528" y="1563548"/>
            <a:ext cx="7146732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8" name="Gerade Verbindung 187"/>
          <p:cNvCxnSpPr>
            <a:stCxn id="259" idx="2"/>
            <a:endCxn id="119" idx="0"/>
          </p:cNvCxnSpPr>
          <p:nvPr>
            <p:custDataLst>
              <p:tags r:id="rId67"/>
            </p:custDataLst>
          </p:nvPr>
        </p:nvCxnSpPr>
        <p:spPr bwMode="gray">
          <a:xfrm flipH="1">
            <a:off x="1655632" y="1563548"/>
            <a:ext cx="6210628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2" name="Gerade Verbindung 191"/>
          <p:cNvCxnSpPr>
            <a:stCxn id="259" idx="2"/>
            <a:endCxn id="142" idx="0"/>
          </p:cNvCxnSpPr>
          <p:nvPr>
            <p:custDataLst>
              <p:tags r:id="rId68"/>
            </p:custDataLst>
          </p:nvPr>
        </p:nvCxnSpPr>
        <p:spPr bwMode="gray">
          <a:xfrm flipH="1">
            <a:off x="2952471" y="1563548"/>
            <a:ext cx="4913789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3" name="Gerade Verbindung 192"/>
          <p:cNvCxnSpPr>
            <a:stCxn id="259" idx="2"/>
            <a:endCxn id="143" idx="0"/>
          </p:cNvCxnSpPr>
          <p:nvPr>
            <p:custDataLst>
              <p:tags r:id="rId69"/>
            </p:custDataLst>
          </p:nvPr>
        </p:nvCxnSpPr>
        <p:spPr bwMode="gray">
          <a:xfrm flipH="1">
            <a:off x="3888575" y="1563548"/>
            <a:ext cx="3977685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4" name="Gerade Verbindung 193"/>
          <p:cNvCxnSpPr>
            <a:stCxn id="259" idx="2"/>
            <a:endCxn id="164" idx="0"/>
          </p:cNvCxnSpPr>
          <p:nvPr>
            <p:custDataLst>
              <p:tags r:id="rId70"/>
            </p:custDataLst>
          </p:nvPr>
        </p:nvCxnSpPr>
        <p:spPr bwMode="gray">
          <a:xfrm flipH="1">
            <a:off x="5184719" y="1563548"/>
            <a:ext cx="2681541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1" name="Gerade Verbindung 200"/>
          <p:cNvCxnSpPr>
            <a:stCxn id="259" idx="2"/>
            <a:endCxn id="165" idx="0"/>
          </p:cNvCxnSpPr>
          <p:nvPr>
            <p:custDataLst>
              <p:tags r:id="rId71"/>
            </p:custDataLst>
          </p:nvPr>
        </p:nvCxnSpPr>
        <p:spPr bwMode="gray">
          <a:xfrm flipH="1">
            <a:off x="6120823" y="1563548"/>
            <a:ext cx="1745437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8" name="Gerade Verbindung 217"/>
          <p:cNvCxnSpPr>
            <a:stCxn id="259" idx="2"/>
            <a:endCxn id="186" idx="0"/>
          </p:cNvCxnSpPr>
          <p:nvPr>
            <p:custDataLst>
              <p:tags r:id="rId72"/>
            </p:custDataLst>
          </p:nvPr>
        </p:nvCxnSpPr>
        <p:spPr bwMode="gray">
          <a:xfrm flipH="1">
            <a:off x="7416967" y="1563548"/>
            <a:ext cx="449293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9" name="Gerade Verbindung 218"/>
          <p:cNvCxnSpPr>
            <a:stCxn id="259" idx="2"/>
            <a:endCxn id="187" idx="0"/>
          </p:cNvCxnSpPr>
          <p:nvPr>
            <p:custDataLst>
              <p:tags r:id="rId73"/>
            </p:custDataLst>
          </p:nvPr>
        </p:nvCxnSpPr>
        <p:spPr bwMode="gray">
          <a:xfrm>
            <a:off x="7866260" y="1563548"/>
            <a:ext cx="486811" cy="1296322"/>
          </a:xfrm>
          <a:prstGeom prst="line">
            <a:avLst/>
          </a:prstGeom>
          <a:noFill/>
          <a:ln w="9525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1" name="Rectangle 28"/>
          <p:cNvSpPr>
            <a:spLocks noChangeArrowheads="1"/>
          </p:cNvSpPr>
          <p:nvPr>
            <p:custDataLst>
              <p:tags r:id="rId74"/>
            </p:custDataLst>
          </p:nvPr>
        </p:nvSpPr>
        <p:spPr bwMode="gray">
          <a:xfrm>
            <a:off x="323528" y="2859870"/>
            <a:ext cx="792000" cy="79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r>
              <a:rPr lang="ru-RU" altLang="ja-JP" sz="1000" b="1" kern="0" smtClean="0">
                <a:latin typeface="+mj-lt"/>
              </a:rPr>
              <a:t>CM</a:t>
            </a:r>
            <a:endParaRPr lang="ru-RU" altLang="ja-JP" sz="1000" b="1" kern="0">
              <a:latin typeface="+mj-lt"/>
            </a:endParaRPr>
          </a:p>
        </p:txBody>
      </p:sp>
      <p:sp>
        <p:nvSpPr>
          <p:cNvPr id="119" name="Rectangle 28"/>
          <p:cNvSpPr>
            <a:spLocks noChangeArrowheads="1"/>
          </p:cNvSpPr>
          <p:nvPr>
            <p:custDataLst>
              <p:tags r:id="rId75"/>
            </p:custDataLst>
          </p:nvPr>
        </p:nvSpPr>
        <p:spPr bwMode="gray">
          <a:xfrm>
            <a:off x="1259632" y="2859870"/>
            <a:ext cx="792000" cy="79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r>
              <a:rPr lang="ru-RU" altLang="ja-JP" sz="1000" b="1" kern="0" smtClean="0">
                <a:latin typeface="+mj-lt"/>
              </a:rPr>
              <a:t>CM</a:t>
            </a:r>
            <a:endParaRPr lang="ru-RU" altLang="ja-JP" sz="1000" b="1" kern="0">
              <a:latin typeface="+mj-lt"/>
            </a:endParaRPr>
          </a:p>
        </p:txBody>
      </p:sp>
      <p:sp>
        <p:nvSpPr>
          <p:cNvPr id="142" name="Rectangle 28"/>
          <p:cNvSpPr>
            <a:spLocks noChangeArrowheads="1"/>
          </p:cNvSpPr>
          <p:nvPr>
            <p:custDataLst>
              <p:tags r:id="rId76"/>
            </p:custDataLst>
          </p:nvPr>
        </p:nvSpPr>
        <p:spPr bwMode="gray">
          <a:xfrm>
            <a:off x="2556471" y="2859870"/>
            <a:ext cx="792000" cy="79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r>
              <a:rPr lang="ru-RU" altLang="ja-JP" sz="1000" b="1" kern="0" smtClean="0">
                <a:latin typeface="+mj-lt"/>
              </a:rPr>
              <a:t>CM</a:t>
            </a:r>
            <a:endParaRPr lang="ru-RU" altLang="ja-JP" sz="1000" b="1" kern="0">
              <a:latin typeface="+mj-lt"/>
            </a:endParaRPr>
          </a:p>
        </p:txBody>
      </p:sp>
      <p:sp>
        <p:nvSpPr>
          <p:cNvPr id="143" name="Rectangle 28"/>
          <p:cNvSpPr>
            <a:spLocks noChangeArrowheads="1"/>
          </p:cNvSpPr>
          <p:nvPr>
            <p:custDataLst>
              <p:tags r:id="rId77"/>
            </p:custDataLst>
          </p:nvPr>
        </p:nvSpPr>
        <p:spPr bwMode="gray">
          <a:xfrm>
            <a:off x="3492575" y="2859870"/>
            <a:ext cx="792000" cy="79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r>
              <a:rPr lang="ru-RU" altLang="ja-JP" sz="1000" b="1" kern="0" smtClean="0">
                <a:latin typeface="+mj-lt"/>
              </a:rPr>
              <a:t>CM</a:t>
            </a:r>
            <a:endParaRPr lang="ru-RU" altLang="ja-JP" sz="1000" b="1" kern="0">
              <a:latin typeface="+mj-lt"/>
            </a:endParaRPr>
          </a:p>
        </p:txBody>
      </p:sp>
      <p:sp>
        <p:nvSpPr>
          <p:cNvPr id="164" name="Rectangle 28"/>
          <p:cNvSpPr>
            <a:spLocks noChangeArrowheads="1"/>
          </p:cNvSpPr>
          <p:nvPr>
            <p:custDataLst>
              <p:tags r:id="rId78"/>
            </p:custDataLst>
          </p:nvPr>
        </p:nvSpPr>
        <p:spPr bwMode="gray">
          <a:xfrm>
            <a:off x="4788719" y="2859870"/>
            <a:ext cx="792000" cy="79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r>
              <a:rPr lang="ru-RU" altLang="ja-JP" sz="1000" b="1" kern="0" smtClean="0">
                <a:latin typeface="+mj-lt"/>
              </a:rPr>
              <a:t>CM</a:t>
            </a:r>
            <a:endParaRPr lang="ru-RU" altLang="ja-JP" sz="1000" b="1" kern="0">
              <a:latin typeface="+mj-lt"/>
            </a:endParaRPr>
          </a:p>
        </p:txBody>
      </p:sp>
      <p:sp>
        <p:nvSpPr>
          <p:cNvPr id="165" name="Rectangle 28"/>
          <p:cNvSpPr>
            <a:spLocks noChangeArrowheads="1"/>
          </p:cNvSpPr>
          <p:nvPr>
            <p:custDataLst>
              <p:tags r:id="rId79"/>
            </p:custDataLst>
          </p:nvPr>
        </p:nvSpPr>
        <p:spPr bwMode="gray">
          <a:xfrm>
            <a:off x="5724823" y="2859870"/>
            <a:ext cx="792000" cy="79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r>
              <a:rPr lang="ru-RU" altLang="ja-JP" sz="1000" b="1" kern="0" smtClean="0">
                <a:latin typeface="+mj-lt"/>
              </a:rPr>
              <a:t>CM</a:t>
            </a:r>
            <a:endParaRPr lang="ru-RU" altLang="ja-JP" sz="1000" b="1" kern="0">
              <a:latin typeface="+mj-lt"/>
            </a:endParaRPr>
          </a:p>
        </p:txBody>
      </p:sp>
      <p:sp>
        <p:nvSpPr>
          <p:cNvPr id="186" name="Rectangle 28"/>
          <p:cNvSpPr>
            <a:spLocks noChangeArrowheads="1"/>
          </p:cNvSpPr>
          <p:nvPr>
            <p:custDataLst>
              <p:tags r:id="rId80"/>
            </p:custDataLst>
          </p:nvPr>
        </p:nvSpPr>
        <p:spPr bwMode="gray">
          <a:xfrm>
            <a:off x="7020967" y="2859870"/>
            <a:ext cx="792000" cy="79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r>
              <a:rPr lang="ru-RU" altLang="ja-JP" sz="1000" b="1" kern="0" smtClean="0">
                <a:latin typeface="+mj-lt"/>
              </a:rPr>
              <a:t>CM</a:t>
            </a:r>
            <a:endParaRPr lang="ru-RU" altLang="ja-JP" sz="1000" b="1" kern="0">
              <a:latin typeface="+mj-lt"/>
            </a:endParaRPr>
          </a:p>
        </p:txBody>
      </p:sp>
      <p:sp>
        <p:nvSpPr>
          <p:cNvPr id="187" name="Rectangle 28"/>
          <p:cNvSpPr>
            <a:spLocks noChangeArrowheads="1"/>
          </p:cNvSpPr>
          <p:nvPr>
            <p:custDataLst>
              <p:tags r:id="rId81"/>
            </p:custDataLst>
          </p:nvPr>
        </p:nvSpPr>
        <p:spPr bwMode="gray">
          <a:xfrm>
            <a:off x="7957071" y="2859870"/>
            <a:ext cx="792000" cy="79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36000" rIns="72000" bIns="36000" anchor="t" anchorCtr="0"/>
          <a:lstStyle/>
          <a:p>
            <a:r>
              <a:rPr lang="ru-RU" altLang="ja-JP" sz="1000" b="1" kern="0" smtClean="0">
                <a:latin typeface="+mj-lt"/>
              </a:rPr>
              <a:t>CM</a:t>
            </a:r>
            <a:endParaRPr lang="ru-RU" altLang="ja-JP" sz="1000" b="1" kern="0">
              <a:latin typeface="+mj-lt"/>
            </a:endParaRPr>
          </a:p>
        </p:txBody>
      </p:sp>
      <p:sp>
        <p:nvSpPr>
          <p:cNvPr id="217" name="Rectangle 28"/>
          <p:cNvSpPr>
            <a:spLocks noChangeArrowheads="1"/>
          </p:cNvSpPr>
          <p:nvPr>
            <p:custDataLst>
              <p:tags r:id="rId82"/>
            </p:custDataLst>
          </p:nvPr>
        </p:nvSpPr>
        <p:spPr bwMode="gray">
          <a:xfrm>
            <a:off x="4427892" y="2967742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36000" rIns="72000" bIns="36000" anchor="ctr" anchorCtr="0"/>
          <a:lstStyle/>
          <a:p>
            <a:pPr algn="ctr"/>
            <a:r>
              <a:rPr lang="ru-RU" altLang="ja-JP" b="1" kern="0" smtClean="0">
                <a:latin typeface="+mj-lt"/>
              </a:rPr>
              <a:t>…</a:t>
            </a:r>
            <a:endParaRPr lang="ru-RU" altLang="ja-JP" b="1" ker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409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ADJUSTSHAPES_ARROWANGLE" val="45"/>
  <p:tag name="VCT_ADJUSTSHAPES_CHEVRONANGLE" val="60"/>
  <p:tag name="VCT_ADJUSTSHAPES_ROUNDRECTPOINTS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-TEMPLATE" val="Master 16-9_red.potx"/>
  <p:tag name="VCTMASTER" val="Fujitsu Master 16-9 red"/>
  <p:tag name="VCT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25;21.25;42.5;42.5;56.25;56.25;70.62504;70.62496;85;"/>
  <p:tag name="VCT-BULLETVISIBILITY" val="G*****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G4NI_5nU6YPUDZoBxV8A"/>
  <p:tag name="VCT-RADIUS" val="1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  <p:tag name="VCTCREATESHAPEHANDLED" val="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  <p:tag name="VCTCREATESHAPEHANDLED" val="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ENDARROWHEAD" val="222"/>
  <p:tag name="VCTCREATESHAPEHANDLED" val="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  <p:tag name="VCTCREATESHAPEHANDLED" val="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  <p:tag name="VCTCREATESHAPEHANDLED" val="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ENDARROWHEAD" val="222"/>
  <p:tag name="VCTCREATESHAPEHANDLED" val="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  <p:tag name="VCTCREATESHAPEHANDLED" val="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  <p:tag name="VCTCREATESHAPEHANDLED" val="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ENDARROWHEAD" val="222"/>
  <p:tag name="VCTCREATESHAPEHANDLED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  <p:tag name="VCTCREATESHAPEHANDLED" val="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  <p:tag name="VCTCREATESHAPEHANDLED" val="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ENDARROWHEAD" val="222"/>
  <p:tag name="VCTCREATESHAPEHANDLED" val="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  <p:tag name="VCTCREATESHAPEHANDLED" val="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  <p:tag name="VCTCREATESHAPEHANDLED" val="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ENDARROWHEAD" val="222"/>
  <p:tag name="VCTCREATESHAPEHANDLED" val="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  <p:tag name="VCTCREATESHAPEHANDLED" val="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  <p:tag name="VCTCREATESHAPEHANDLED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ENDARROWHEAD" val="222"/>
  <p:tag name="VCTCREATESHAPEHANDL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  <p:tag name="VCTCREATESHAPEHANDLED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  <p:tag name="VCTCREATESHAPEHANDLED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  <p:tag name="VCTCREATESHAPEHANDLED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  <p:tag name="VCTCREATESHAPEHANDLED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  <p:tag name="VCTCREATESHAPEHANDLED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  <p:tag name="VCTCREATESHAPEHANDL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  <p:tag name="VCTCREATESHAPEHANDLED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  <p:tag name="VCTCREATESHAPEHANDLED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heme/theme1.xml><?xml version="1.0" encoding="utf-8"?>
<a:theme xmlns:a="http://schemas.openxmlformats.org/drawingml/2006/main" name="Master 16-9_red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 anchorCtr="0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CB5BA4247DD649BC78037B51CEBE75" ma:contentTypeVersion="3" ma:contentTypeDescription="Create a new document." ma:contentTypeScope="" ma:versionID="df9b718226c624e8a6b068e0ad2659ab">
  <xsd:schema xmlns:xsd="http://www.w3.org/2001/XMLSchema" xmlns:p="http://schemas.microsoft.com/office/2006/metadata/properties" xmlns:ns2="e6c554d6-374c-4a85-9150-8b6e46821e09" targetNamespace="http://schemas.microsoft.com/office/2006/metadata/properties" ma:root="true" ma:fieldsID="ce6bd5093d083eaa071280244bde67d2" ns2:_="">
    <xsd:import namespace="e6c554d6-374c-4a85-9150-8b6e46821e09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Format" minOccurs="0"/>
                <xsd:element ref="ns2:Year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6c554d6-374c-4a85-9150-8b6e46821e09" elementFormDefault="qualified">
    <xsd:import namespace="http://schemas.microsoft.com/office/2006/documentManagement/types"/>
    <xsd:element name="Category" ma:index="8" nillable="true" ma:displayName="Category" ma:default="Banner" ma:format="Dropdown" ma:internalName="Category">
      <xsd:simpleType>
        <xsd:restriction base="dms:Choice">
          <xsd:enumeration value="Banner"/>
          <xsd:enumeration value="Communication/Advertising"/>
          <xsd:enumeration value="Invitation"/>
          <xsd:enumeration value="Links"/>
          <xsd:enumeration value="Project Management"/>
          <xsd:enumeration value="Sponsoring"/>
        </xsd:restriction>
      </xsd:simpleType>
    </xsd:element>
    <xsd:element name="Format" ma:index="9" nillable="true" ma:displayName="Format" ma:default="Addemar" ma:format="Dropdown" ma:internalName="Format">
      <xsd:simpleType>
        <xsd:restriction base="dms:Choice">
          <xsd:enumeration value="Addemar"/>
          <xsd:enumeration value="Advertising"/>
          <xsd:enumeration value="Blog"/>
          <xsd:enumeration value="CPP Partner Portal"/>
          <xsd:enumeration value="E-Mail-Newsletter"/>
          <xsd:enumeration value="E-Mail-Signature"/>
          <xsd:enumeration value="Facebook"/>
          <xsd:enumeration value="LinkedIn"/>
          <xsd:enumeration value="Web"/>
          <xsd:enumeration value="Xing"/>
        </xsd:restriction>
      </xsd:simpleType>
    </xsd:element>
    <xsd:element name="Year" ma:index="10" ma:displayName="Year" ma:default="2015" ma:format="Dropdown" ma:internalName="Year">
      <xsd:simpleType>
        <xsd:restriction base="dms:Choice">
          <xsd:enumeration value="2013"/>
          <xsd:enumeration value="2014"/>
          <xsd:enumeration value="201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Format xmlns="e6c554d6-374c-4a85-9150-8b6e46821e09">Addemar</Format>
    <Category xmlns="e6c554d6-374c-4a85-9150-8b6e46821e09">Project Management</Category>
    <Year xmlns="e6c554d6-374c-4a85-9150-8b6e46821e09">2015</Yea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384217-A987-4553-BA71-4AB723B22B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c554d6-374c-4a85-9150-8b6e46821e0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7E5053E-AFAC-4B3C-AC32-DB855E3FB523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e6c554d6-374c-4a85-9150-8b6e46821e09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832E4C7-180C-4EE8-8E20-E441AF5ED4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 16-9_red.potx</Template>
  <TotalTime>87</TotalTime>
  <Words>1075</Words>
  <Application>Microsoft Office PowerPoint</Application>
  <PresentationFormat>On-screen Show (16:9)</PresentationFormat>
  <Paragraphs>256</Paragraphs>
  <Slides>19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Master 16-9_red</vt:lpstr>
      <vt:lpstr>think-cell Folie</vt:lpstr>
      <vt:lpstr>Эффективность хранения данных  </vt:lpstr>
      <vt:lpstr>Требования к современным системам хранения данных</vt:lpstr>
      <vt:lpstr>И предложения от большинства поставщиков</vt:lpstr>
      <vt:lpstr>ETERNUS DX — единая архитектура семейства </vt:lpstr>
      <vt:lpstr>Простое и комплексное управление хранением данных</vt:lpstr>
      <vt:lpstr>ETERNUS DX8700 S3/DX8900 S3 </vt:lpstr>
      <vt:lpstr>DX8000 S3 — архитектура Quad Star </vt:lpstr>
      <vt:lpstr>DX8000 S3 — архитектура Quad Star</vt:lpstr>
      <vt:lpstr>DX8000 S3 — архитектура Quad Star</vt:lpstr>
      <vt:lpstr>DX8000 S3 — архитектура Quad Star</vt:lpstr>
      <vt:lpstr>Переход с ETERNUS DX8700 S3 на DX8900 S3</vt:lpstr>
      <vt:lpstr>Кластеры хранения ETERNUS — непрерывность бизнес-процессов</vt:lpstr>
      <vt:lpstr>Простое автоматизированное управление качеством обслуживания</vt:lpstr>
      <vt:lpstr>Ускорение бизнес процессов благодаря расширению кэш-памяти (Extreme Cache)</vt:lpstr>
      <vt:lpstr>Функция Fast Recovery для ускорения процессов восстановления</vt:lpstr>
      <vt:lpstr>Рекорды производительности SPC-1 </vt:lpstr>
      <vt:lpstr>ETERNUS DX  обеспечивает сокращение затрат, связанных с увеличением объема данных</vt:lpstr>
      <vt:lpstr>Повышение продуктивности и эффективности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Template</dc:title>
  <dc:creator>FUJITSU</dc:creator>
  <cp:lastModifiedBy>Shuichkov, Sergey (G02)</cp:lastModifiedBy>
  <cp:revision>175</cp:revision>
  <dcterms:created xsi:type="dcterms:W3CDTF">2010-10-12T11:25:58Z</dcterms:created>
  <dcterms:modified xsi:type="dcterms:W3CDTF">2015-10-21T05:26:08Z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02052012-002</vt:lpwstr>
  </property>
  <property fmtid="{D5CDD505-2E9C-101B-9397-08002B2CF9AE}" pid="3" name="ContentTypeId">
    <vt:lpwstr>0x01010000CB5BA4247DD649BC78037B51CEBE75</vt:lpwstr>
  </property>
</Properties>
</file>